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57" r:id="rId4"/>
    <p:sldId id="263" r:id="rId5"/>
    <p:sldId id="264" r:id="rId6"/>
    <p:sldId id="265" r:id="rId7"/>
    <p:sldId id="266" r:id="rId9"/>
    <p:sldId id="268" r:id="rId10"/>
    <p:sldId id="267" r:id="rId11"/>
    <p:sldId id="269" r:id="rId12"/>
    <p:sldId id="271" r:id="rId13"/>
    <p:sldId id="272" r:id="rId14"/>
    <p:sldId id="273" r:id="rId15"/>
    <p:sldId id="274" r:id="rId16"/>
    <p:sldId id="278" r:id="rId17"/>
    <p:sldId id="275" r:id="rId18"/>
    <p:sldId id="276" r:id="rId19"/>
    <p:sldId id="277" r:id="rId20"/>
    <p:sldId id="279"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205.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Ref idx="1001">
        <a:schemeClr val="bg1"/>
      </p:bgRef>
    </p:bg>
    <p:spTree>
      <p:nvGrpSpPr>
        <p:cNvPr id="1" name=""/>
        <p:cNvGrpSpPr/>
        <p:nvPr/>
      </p:nvGrpSpPr>
      <p:grpSpPr>
        <a:xfrm>
          <a:off x="0" y="0"/>
          <a:ext cx="0" cy="0"/>
          <a:chOff x="0" y="0"/>
          <a:chExt cx="0" cy="0"/>
        </a:xfrm>
      </p:grpSpPr>
      <p:sp>
        <p:nvSpPr>
          <p:cNvPr id="7" name="Rectangle 41800_#color-2111&amp;1275"/>
          <p:cNvSpPr/>
          <p:nvPr userDrawn="1">
            <p:custDataLst>
              <p:tags r:id="rId2"/>
            </p:custDataLst>
          </p:nvPr>
        </p:nvSpPr>
        <p:spPr>
          <a:xfrm>
            <a:off x="6586728" y="0"/>
            <a:ext cx="5605272" cy="6858000"/>
          </a:xfrm>
          <a:custGeom>
            <a:avLst/>
            <a:gdLst/>
            <a:ahLst/>
            <a:cxnLst/>
            <a:rect l="l" t="t" r="r" b="b"/>
            <a:pathLst>
              <a:path w="5605272" h="6858000">
                <a:moveTo>
                  <a:pt x="0" y="6858000"/>
                </a:moveTo>
                <a:lnTo>
                  <a:pt x="5605272" y="6858000"/>
                </a:lnTo>
                <a:lnTo>
                  <a:pt x="5605272" y="0"/>
                </a:lnTo>
                <a:lnTo>
                  <a:pt x="0" y="0"/>
                </a:lnTo>
                <a:lnTo>
                  <a:pt x="0" y="6858000"/>
                </a:lnTo>
              </a:path>
            </a:pathLst>
          </a:custGeom>
          <a:solidFill>
            <a:schemeClr val="accent1">
              <a:alpha val="21000"/>
            </a:schemeClr>
          </a:solidFill>
        </p:spPr>
      </p:sp>
      <p:sp>
        <p:nvSpPr>
          <p:cNvPr id="8" name="Rectangle 29_#color_$accent1_$accent2-2111&amp;1278"/>
          <p:cNvSpPr/>
          <p:nvPr userDrawn="1">
            <p:custDataLst>
              <p:tags r:id="rId3"/>
            </p:custDataLst>
          </p:nvPr>
        </p:nvSpPr>
        <p:spPr>
          <a:xfrm>
            <a:off x="7960360" y="2626360"/>
            <a:ext cx="4231640" cy="4231640"/>
          </a:xfrm>
          <a:custGeom>
            <a:avLst/>
            <a:gdLst/>
            <a:ahLst/>
            <a:cxnLst/>
            <a:rect l="l" t="t" r="r" b="b"/>
            <a:pathLst>
              <a:path w="3584448" h="3584448">
                <a:moveTo>
                  <a:pt x="3584448" y="0"/>
                </a:moveTo>
                <a:lnTo>
                  <a:pt x="3584448" y="3584448"/>
                </a:lnTo>
                <a:lnTo>
                  <a:pt x="0" y="3584448"/>
                </a:lnTo>
                <a:lnTo>
                  <a:pt x="3584448" y="0"/>
                </a:lnTo>
              </a:path>
            </a:pathLst>
          </a:custGeom>
          <a:gradFill>
            <a:gsLst>
              <a:gs pos="0">
                <a:schemeClr val="accent2">
                  <a:alpha val="100000"/>
                </a:schemeClr>
              </a:gs>
              <a:gs pos="94328">
                <a:schemeClr val="accent1">
                  <a:alpha val="100000"/>
                </a:schemeClr>
              </a:gs>
            </a:gsLst>
            <a:lin ang="10921821"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9" name="Rectangle 30_#color_$accent1_$accent2_$accent1-2111&amp;1281"/>
          <p:cNvSpPr/>
          <p:nvPr userDrawn="1">
            <p:custDataLst>
              <p:tags r:id="rId4"/>
            </p:custDataLst>
          </p:nvPr>
        </p:nvSpPr>
        <p:spPr>
          <a:xfrm>
            <a:off x="4370832" y="0"/>
            <a:ext cx="7388352" cy="3694176"/>
          </a:xfrm>
          <a:custGeom>
            <a:avLst/>
            <a:gdLst/>
            <a:ahLst/>
            <a:cxnLst/>
            <a:rect l="l" t="t" r="r" b="b"/>
            <a:pathLst>
              <a:path w="7388352" h="3694176">
                <a:moveTo>
                  <a:pt x="7388352" y="0"/>
                </a:moveTo>
                <a:lnTo>
                  <a:pt x="3685032" y="3694176"/>
                </a:lnTo>
                <a:lnTo>
                  <a:pt x="0" y="9144"/>
                </a:lnTo>
                <a:lnTo>
                  <a:pt x="9144" y="0"/>
                </a:lnTo>
                <a:lnTo>
                  <a:pt x="7388352" y="0"/>
                </a:lnTo>
              </a:path>
            </a:pathLst>
          </a:custGeom>
          <a:gradFill>
            <a:gsLst>
              <a:gs pos="0">
                <a:schemeClr val="accent1">
                  <a:alpha val="100000"/>
                </a:schemeClr>
              </a:gs>
              <a:gs pos="20735">
                <a:schemeClr val="accent2">
                  <a:alpha val="100000"/>
                </a:schemeClr>
              </a:gs>
              <a:gs pos="94328">
                <a:schemeClr val="accent1">
                  <a:alpha val="100000"/>
                </a:schemeClr>
              </a:gs>
            </a:gsLst>
            <a:lin ang="2132424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2700000" algn="tl" rotWithShape="0">
                    <a:prstClr val="black">
                      <a:alpha val="40000"/>
                    </a:prst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Rectangle 27_#color_#shadow_$dk2-2111&amp;1284"/>
          <p:cNvSpPr/>
          <p:nvPr userDrawn="1">
            <p:custDataLst>
              <p:tags r:id="rId5"/>
            </p:custDataLst>
          </p:nvPr>
        </p:nvSpPr>
        <p:spPr>
          <a:xfrm>
            <a:off x="0" y="0"/>
            <a:ext cx="9747504" cy="6858000"/>
          </a:xfrm>
          <a:custGeom>
            <a:avLst/>
            <a:gdLst/>
            <a:ahLst/>
            <a:cxnLst/>
            <a:rect l="l" t="t" r="r" b="b"/>
            <a:pathLst>
              <a:path w="9747504" h="6858000">
                <a:moveTo>
                  <a:pt x="5925312" y="0"/>
                </a:moveTo>
                <a:lnTo>
                  <a:pt x="9601200" y="3675888"/>
                </a:lnTo>
                <a:cubicBezTo>
                  <a:pt x="9793224" y="3877056"/>
                  <a:pt x="9793224" y="4197096"/>
                  <a:pt x="9601200" y="4398264"/>
                </a:cubicBezTo>
                <a:lnTo>
                  <a:pt x="7132320" y="6858000"/>
                </a:lnTo>
                <a:lnTo>
                  <a:pt x="0" y="6858000"/>
                </a:lnTo>
                <a:lnTo>
                  <a:pt x="0" y="0"/>
                </a:lnTo>
                <a:lnTo>
                  <a:pt x="5925312" y="0"/>
                </a:lnTo>
              </a:path>
            </a:pathLst>
          </a:custGeom>
          <a:solidFill>
            <a:schemeClr val="bg2"/>
          </a:solidFill>
          <a:effectLst/>
          <a:extLst>
            <a:ext uri="{AF507438-7753-43E0-B8FC-AC1667EBCBE1}">
              <a14:hiddenEffects xmlns:a14="http://schemas.microsoft.com/office/drawing/2010/main">
                <a:effectLst>
                  <a:outerShdw blurRad="251460" dist="101600" dir="5400000" algn="bl" rotWithShape="0">
                    <a:srgbClr val="141414">
                      <a:alpha val="6000"/>
                    </a:srgbClr>
                  </a:outerShdw>
                </a:effectLst>
              </a14:hiddenEffects>
            </a:ext>
          </a:extLst>
        </p:spPr>
      </p:sp>
      <p:sp>
        <p:nvSpPr>
          <p:cNvPr id="12" name="Rectangle 28_#color_$lt2_$lt2-2111&amp;1287"/>
          <p:cNvSpPr/>
          <p:nvPr userDrawn="1">
            <p:custDataLst>
              <p:tags r:id="rId6"/>
            </p:custDataLst>
          </p:nvPr>
        </p:nvSpPr>
        <p:spPr>
          <a:xfrm>
            <a:off x="6729984" y="0"/>
            <a:ext cx="5458968" cy="3419856"/>
          </a:xfrm>
          <a:custGeom>
            <a:avLst/>
            <a:gdLst/>
            <a:ahLst/>
            <a:cxnLst/>
            <a:rect l="l" t="t" r="r" b="b"/>
            <a:pathLst>
              <a:path w="5458968" h="3419856">
                <a:moveTo>
                  <a:pt x="5458968" y="1801368"/>
                </a:moveTo>
                <a:lnTo>
                  <a:pt x="3986784" y="3273552"/>
                </a:lnTo>
                <a:cubicBezTo>
                  <a:pt x="3794760" y="3474720"/>
                  <a:pt x="3474720" y="3474720"/>
                  <a:pt x="3273552" y="3273552"/>
                </a:cubicBezTo>
                <a:lnTo>
                  <a:pt x="0" y="0"/>
                </a:lnTo>
                <a:lnTo>
                  <a:pt x="5458968" y="0"/>
                </a:lnTo>
                <a:lnTo>
                  <a:pt x="5458968" y="1801368"/>
                </a:lnTo>
              </a:path>
            </a:pathLst>
          </a:custGeom>
          <a:gradFill>
            <a:gsLst>
              <a:gs pos="0">
                <a:schemeClr val="bg2"/>
              </a:gs>
              <a:gs pos="100000">
                <a:schemeClr val="bg2">
                  <a:alpha val="40000"/>
                </a:schemeClr>
              </a:gs>
            </a:gsLst>
            <a:lin ang="8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4" name="日期占位符 3"/>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ctrTitle"/>
            <p:custDataLst>
              <p:tags r:id="rId10"/>
            </p:custDataLst>
          </p:nvPr>
        </p:nvSpPr>
        <p:spPr>
          <a:xfrm>
            <a:off x="894780" y="2226335"/>
            <a:ext cx="7263732" cy="2852605"/>
          </a:xfrm>
        </p:spPr>
        <p:txBody>
          <a:bodyPr wrap="square" anchor="t">
            <a:normAutofit/>
          </a:bodyPr>
          <a:lstStyle>
            <a:lvl1pPr algn="l">
              <a:lnSpc>
                <a:spcPct val="100000"/>
              </a:lnSpc>
              <a:defRPr sz="7000">
                <a:latin typeface="+mj-ea"/>
                <a:ea typeface="+mj-ea"/>
              </a:defRPr>
            </a:lvl1pPr>
          </a:lstStyle>
          <a:p>
            <a:r>
              <a:rPr lang="zh-CN" altLang="en-US" dirty="0"/>
              <a:t>单击此处编辑母版标题样式</a:t>
            </a:r>
            <a:endParaRPr lang="zh-CN" altLang="en-US" dirty="0"/>
          </a:p>
        </p:txBody>
      </p:sp>
      <p:sp>
        <p:nvSpPr>
          <p:cNvPr id="24" name="署名占位符 10"/>
          <p:cNvSpPr>
            <a:spLocks noGrp="1"/>
          </p:cNvSpPr>
          <p:nvPr>
            <p:ph type="body" sz="quarter" idx="17" hasCustomPrompt="1"/>
            <p:custDataLst>
              <p:tags r:id="rId11"/>
            </p:custDataLst>
          </p:nvPr>
        </p:nvSpPr>
        <p:spPr>
          <a:xfrm>
            <a:off x="894780" y="5380332"/>
            <a:ext cx="7296720" cy="674393"/>
          </a:xfrm>
        </p:spPr>
        <p:txBody>
          <a:bodyPr wrap="square" anchor="t">
            <a:normAutofit/>
          </a:bodyPr>
          <a:lstStyle>
            <a:lvl1pPr marL="0" indent="0" algn="l">
              <a:lnSpc>
                <a:spcPct val="100000"/>
              </a:lnSpc>
              <a:buNone/>
              <a:defRPr sz="2400"/>
            </a:lvl1pPr>
          </a:lstStyle>
          <a:p>
            <a:pPr lvl="0"/>
            <a:r>
              <a:rPr lang="zh-CN" altLang="en-US" dirty="0"/>
              <a:t>署名</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wrap="square" lIns="0" tIns="0" rIns="0" bIns="0" anchor="b">
            <a:normAutofit/>
          </a:bodyPr>
          <a:lstStyle>
            <a:lvl1pPr algn="l">
              <a:defRPr sz="3600">
                <a:latin typeface="+mj-ea"/>
                <a:ea typeface="+mj-ea"/>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6000" y="1296000"/>
            <a:ext cx="10800000" cy="576000"/>
          </a:xfrm>
        </p:spPr>
        <p:txBody>
          <a:bodyPr wrap="square" anchor="t">
            <a:normAutofit/>
          </a:bodyPr>
          <a:lstStyle>
            <a:lvl1pPr marL="0" indent="0">
              <a:buNone/>
              <a:defRPr sz="24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Rectangle 41800_#color-2111&amp;855"/>
          <p:cNvSpPr/>
          <p:nvPr userDrawn="1">
            <p:custDataLst>
              <p:tags r:id="rId2"/>
            </p:custDataLst>
          </p:nvPr>
        </p:nvSpPr>
        <p:spPr>
          <a:xfrm>
            <a:off x="6574536" y="0"/>
            <a:ext cx="5614416" cy="6858000"/>
          </a:xfrm>
          <a:prstGeom prst="rect">
            <a:avLst/>
          </a:prstGeom>
          <a:solidFill>
            <a:schemeClr val="tx2">
              <a:alpha val="10000"/>
            </a:schemeClr>
          </a:solidFill>
        </p:spPr>
      </p:sp>
      <p:sp>
        <p:nvSpPr>
          <p:cNvPr id="9" name="Rectangle 30_#color_$accent1_$accent2_$accent1-2111&amp;1311"/>
          <p:cNvSpPr/>
          <p:nvPr userDrawn="1">
            <p:custDataLst>
              <p:tags r:id="rId3"/>
            </p:custDataLst>
          </p:nvPr>
        </p:nvSpPr>
        <p:spPr>
          <a:xfrm>
            <a:off x="4370832" y="0"/>
            <a:ext cx="7388352" cy="3694176"/>
          </a:xfrm>
          <a:custGeom>
            <a:avLst/>
            <a:gdLst/>
            <a:ahLst/>
            <a:cxnLst/>
            <a:rect l="l" t="t" r="r" b="b"/>
            <a:pathLst>
              <a:path w="7388352" h="3694176">
                <a:moveTo>
                  <a:pt x="7388352" y="0"/>
                </a:moveTo>
                <a:lnTo>
                  <a:pt x="3685032" y="3694176"/>
                </a:lnTo>
                <a:lnTo>
                  <a:pt x="0" y="9144"/>
                </a:lnTo>
                <a:lnTo>
                  <a:pt x="9144" y="0"/>
                </a:lnTo>
                <a:lnTo>
                  <a:pt x="7388352" y="0"/>
                </a:lnTo>
              </a:path>
            </a:pathLst>
          </a:custGeom>
          <a:gradFill>
            <a:gsLst>
              <a:gs pos="0">
                <a:schemeClr val="accent1">
                  <a:alpha val="100000"/>
                </a:schemeClr>
              </a:gs>
              <a:gs pos="20735">
                <a:schemeClr val="accent2">
                  <a:alpha val="100000"/>
                </a:schemeClr>
              </a:gs>
              <a:gs pos="94328">
                <a:schemeClr val="accent1">
                  <a:alpha val="100000"/>
                </a:schemeClr>
              </a:gs>
            </a:gsLst>
            <a:lin ang="2132424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2700000" algn="tl" rotWithShape="0">
                    <a:prstClr val="black">
                      <a:alpha val="40000"/>
                    </a:prst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Rectangle 27_#color_$lt2_$lt2_#shadow_$dk2-2111&amp;1314"/>
          <p:cNvSpPr/>
          <p:nvPr userDrawn="1">
            <p:custDataLst>
              <p:tags r:id="rId4"/>
            </p:custDataLst>
          </p:nvPr>
        </p:nvSpPr>
        <p:spPr>
          <a:xfrm>
            <a:off x="0" y="0"/>
            <a:ext cx="9747504" cy="6858000"/>
          </a:xfrm>
          <a:custGeom>
            <a:avLst/>
            <a:gdLst/>
            <a:ahLst/>
            <a:cxnLst/>
            <a:rect l="l" t="t" r="r" b="b"/>
            <a:pathLst>
              <a:path w="9747504" h="6858000">
                <a:moveTo>
                  <a:pt x="5925312" y="0"/>
                </a:moveTo>
                <a:lnTo>
                  <a:pt x="9601200" y="3675888"/>
                </a:lnTo>
                <a:cubicBezTo>
                  <a:pt x="9793224" y="3877056"/>
                  <a:pt x="9793224" y="4197096"/>
                  <a:pt x="9601200" y="4398264"/>
                </a:cubicBezTo>
                <a:lnTo>
                  <a:pt x="7132320" y="6858000"/>
                </a:lnTo>
                <a:lnTo>
                  <a:pt x="0" y="6858000"/>
                </a:lnTo>
                <a:lnTo>
                  <a:pt x="0" y="0"/>
                </a:lnTo>
                <a:lnTo>
                  <a:pt x="5925312" y="0"/>
                </a:lnTo>
              </a:path>
            </a:pathLst>
          </a:custGeom>
          <a:solidFill>
            <a:schemeClr val="bg2"/>
          </a:solidFill>
          <a:effectLst/>
          <a:extLst>
            <a:ext uri="{AF507438-7753-43E0-B8FC-AC1667EBCBE1}">
              <a14:hiddenEffects xmlns:a14="http://schemas.microsoft.com/office/drawing/2010/main">
                <a:effectLst>
                  <a:outerShdw blurRad="251460" dist="101600" dir="5400000" algn="bl" rotWithShape="0">
                    <a:srgbClr val="141414">
                      <a:alpha val="6000"/>
                    </a:srgbClr>
                  </a:outerShdw>
                </a:effectLst>
              </a14:hiddenEffects>
            </a:ext>
          </a:extLst>
        </p:spPr>
      </p:sp>
      <p:sp>
        <p:nvSpPr>
          <p:cNvPr id="12" name="Rectangle 28_#color_$lt2_$lt2-2111&amp;1287"/>
          <p:cNvSpPr/>
          <p:nvPr userDrawn="1">
            <p:custDataLst>
              <p:tags r:id="rId5"/>
            </p:custDataLst>
          </p:nvPr>
        </p:nvSpPr>
        <p:spPr>
          <a:xfrm>
            <a:off x="6729984" y="0"/>
            <a:ext cx="5458968" cy="3419856"/>
          </a:xfrm>
          <a:custGeom>
            <a:avLst/>
            <a:gdLst/>
            <a:ahLst/>
            <a:cxnLst/>
            <a:rect l="l" t="t" r="r" b="b"/>
            <a:pathLst>
              <a:path w="5458968" h="3419856">
                <a:moveTo>
                  <a:pt x="5458968" y="1801368"/>
                </a:moveTo>
                <a:lnTo>
                  <a:pt x="3986784" y="3273552"/>
                </a:lnTo>
                <a:cubicBezTo>
                  <a:pt x="3794760" y="3474720"/>
                  <a:pt x="3474720" y="3474720"/>
                  <a:pt x="3273552" y="3273552"/>
                </a:cubicBezTo>
                <a:lnTo>
                  <a:pt x="0" y="0"/>
                </a:lnTo>
                <a:lnTo>
                  <a:pt x="5458968" y="0"/>
                </a:lnTo>
                <a:lnTo>
                  <a:pt x="5458968" y="1801368"/>
                </a:lnTo>
              </a:path>
            </a:pathLst>
          </a:custGeom>
          <a:gradFill>
            <a:gsLst>
              <a:gs pos="0">
                <a:schemeClr val="bg2"/>
              </a:gs>
              <a:gs pos="100000">
                <a:schemeClr val="bg2">
                  <a:alpha val="40000"/>
                </a:schemeClr>
              </a:gs>
            </a:gsLst>
            <a:lin ang="8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4"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ctrTitle" hasCustomPrompt="1"/>
            <p:custDataLst>
              <p:tags r:id="rId9"/>
            </p:custDataLst>
          </p:nvPr>
        </p:nvSpPr>
        <p:spPr>
          <a:xfrm>
            <a:off x="838200" y="1899891"/>
            <a:ext cx="7505700" cy="1800000"/>
          </a:xfrm>
        </p:spPr>
        <p:txBody>
          <a:bodyPr wrap="square" anchor="b">
            <a:normAutofit/>
          </a:bodyPr>
          <a:lstStyle>
            <a:lvl1pPr algn="l">
              <a:lnSpc>
                <a:spcPct val="100000"/>
              </a:lnSpc>
              <a:defRPr sz="8000">
                <a:latin typeface="+mj-ea"/>
                <a:ea typeface="+mj-ea"/>
              </a:defRPr>
            </a:lvl1pPr>
          </a:lstStyle>
          <a:p>
            <a:r>
              <a:rPr lang="zh-CN" altLang="en-US" dirty="0"/>
              <a:t>编辑母版标题</a:t>
            </a:r>
            <a:endParaRPr lang="zh-CN" altLang="en-US" dirty="0"/>
          </a:p>
        </p:txBody>
      </p:sp>
      <p:sp>
        <p:nvSpPr>
          <p:cNvPr id="24" name="署名占位符 10"/>
          <p:cNvSpPr>
            <a:spLocks noGrp="1"/>
          </p:cNvSpPr>
          <p:nvPr>
            <p:ph type="body" sz="quarter" idx="17" hasCustomPrompt="1"/>
            <p:custDataLst>
              <p:tags r:id="rId10"/>
            </p:custDataLst>
          </p:nvPr>
        </p:nvSpPr>
        <p:spPr>
          <a:xfrm>
            <a:off x="838200" y="3952430"/>
            <a:ext cx="7505700" cy="1585855"/>
          </a:xfrm>
        </p:spPr>
        <p:txBody>
          <a:bodyPr wrap="square" anchor="t">
            <a:normAutofit/>
          </a:bodyPr>
          <a:lstStyle>
            <a:lvl1pPr marL="0" indent="0" algn="l">
              <a:lnSpc>
                <a:spcPct val="100000"/>
              </a:lnSpc>
              <a:buNone/>
              <a:defRPr sz="2400"/>
            </a:lvl1pPr>
          </a:lstStyle>
          <a:p>
            <a:pPr lvl="0"/>
            <a:r>
              <a:rPr lang="zh-CN" altLang="en-US" dirty="0"/>
              <a:t>署名</a:t>
            </a:r>
            <a:endParaRPr lang="zh-CN" altLang="en-US" dirty="0"/>
          </a:p>
        </p:txBody>
      </p:sp>
      <p:sp>
        <p:nvSpPr>
          <p:cNvPr id="3" name="Rectangle 29_#color_$accent1_$accent2-2111&amp;1278"/>
          <p:cNvSpPr/>
          <p:nvPr userDrawn="1">
            <p:custDataLst>
              <p:tags r:id="rId11"/>
            </p:custDataLst>
          </p:nvPr>
        </p:nvSpPr>
        <p:spPr>
          <a:xfrm>
            <a:off x="7960360" y="2626360"/>
            <a:ext cx="4231640" cy="4231640"/>
          </a:xfrm>
          <a:custGeom>
            <a:avLst/>
            <a:gdLst/>
            <a:ahLst/>
            <a:cxnLst/>
            <a:rect l="l" t="t" r="r" b="b"/>
            <a:pathLst>
              <a:path w="3584448" h="3584448">
                <a:moveTo>
                  <a:pt x="3584448" y="0"/>
                </a:moveTo>
                <a:lnTo>
                  <a:pt x="3584448" y="3584448"/>
                </a:lnTo>
                <a:lnTo>
                  <a:pt x="0" y="3584448"/>
                </a:lnTo>
                <a:lnTo>
                  <a:pt x="3584448" y="0"/>
                </a:lnTo>
              </a:path>
            </a:pathLst>
          </a:custGeom>
          <a:gradFill>
            <a:gsLst>
              <a:gs pos="0">
                <a:schemeClr val="accent2">
                  <a:alpha val="100000"/>
                </a:schemeClr>
              </a:gs>
              <a:gs pos="94328">
                <a:schemeClr val="accent1">
                  <a:alpha val="100000"/>
                </a:schemeClr>
              </a:gs>
            </a:gsLst>
            <a:lin ang="10921821"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Rectangle 41800_#color-2111&amp;819"/>
          <p:cNvSpPr/>
          <p:nvPr userDrawn="1">
            <p:custDataLst>
              <p:tags r:id="rId2"/>
            </p:custDataLst>
          </p:nvPr>
        </p:nvSpPr>
        <p:spPr>
          <a:xfrm>
            <a:off x="0" y="0"/>
            <a:ext cx="5614416" cy="6858000"/>
          </a:xfrm>
          <a:prstGeom prst="rect">
            <a:avLst/>
          </a:prstGeom>
          <a:solidFill>
            <a:schemeClr val="tx2">
              <a:alpha val="10000"/>
            </a:schemeClr>
          </a:solidFill>
        </p:spPr>
      </p:sp>
      <p:sp>
        <p:nvSpPr>
          <p:cNvPr id="5" name="Rectangle 29_#color_$accent1_$accent2-2111&amp;1290"/>
          <p:cNvSpPr/>
          <p:nvPr userDrawn="1">
            <p:custDataLst>
              <p:tags r:id="rId3"/>
            </p:custDataLst>
          </p:nvPr>
        </p:nvSpPr>
        <p:spPr>
          <a:xfrm>
            <a:off x="0" y="0"/>
            <a:ext cx="10085832" cy="6858000"/>
          </a:xfrm>
          <a:custGeom>
            <a:avLst/>
            <a:gdLst/>
            <a:ahLst/>
            <a:cxnLst/>
            <a:rect l="l" t="t" r="r" b="b"/>
            <a:pathLst>
              <a:path w="10085832" h="6858000">
                <a:moveTo>
                  <a:pt x="0" y="4581144"/>
                </a:moveTo>
                <a:lnTo>
                  <a:pt x="4581144" y="0"/>
                </a:lnTo>
                <a:lnTo>
                  <a:pt x="6830568" y="0"/>
                </a:lnTo>
                <a:lnTo>
                  <a:pt x="10085832" y="3255264"/>
                </a:lnTo>
                <a:lnTo>
                  <a:pt x="6483096" y="6858000"/>
                </a:lnTo>
                <a:lnTo>
                  <a:pt x="0" y="6858000"/>
                </a:lnTo>
                <a:lnTo>
                  <a:pt x="0" y="4581144"/>
                </a:lnTo>
              </a:path>
            </a:pathLst>
          </a:custGeom>
          <a:gradFill>
            <a:gsLst>
              <a:gs pos="0">
                <a:schemeClr val="accent2">
                  <a:alpha val="100000"/>
                </a:schemeClr>
              </a:gs>
              <a:gs pos="94328">
                <a:schemeClr val="accent1">
                  <a:alpha val="100000"/>
                </a:schemeClr>
              </a:gs>
            </a:gsLst>
            <a:lin ang="10921821"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6" name="Rectangle 27_#color-2111&amp;1293"/>
          <p:cNvSpPr/>
          <p:nvPr userDrawn="1">
            <p:custDataLst>
              <p:tags r:id="rId4"/>
            </p:custDataLst>
          </p:nvPr>
        </p:nvSpPr>
        <p:spPr>
          <a:xfrm>
            <a:off x="2673096" y="0"/>
            <a:ext cx="9518904" cy="6858000"/>
          </a:xfrm>
          <a:custGeom>
            <a:avLst/>
            <a:gdLst/>
            <a:ahLst/>
            <a:cxnLst/>
            <a:rect l="l" t="t" r="r" b="b"/>
            <a:pathLst>
              <a:path w="9518904" h="6858000">
                <a:moveTo>
                  <a:pt x="2569464" y="6858000"/>
                </a:moveTo>
                <a:lnTo>
                  <a:pt x="9518904" y="6858000"/>
                </a:lnTo>
                <a:lnTo>
                  <a:pt x="9518904" y="0"/>
                </a:lnTo>
                <a:lnTo>
                  <a:pt x="3867912" y="0"/>
                </a:lnTo>
                <a:lnTo>
                  <a:pt x="146304" y="3721608"/>
                </a:lnTo>
                <a:cubicBezTo>
                  <a:pt x="-45720" y="3913632"/>
                  <a:pt x="-45720" y="4242816"/>
                  <a:pt x="146304" y="4434840"/>
                </a:cubicBezTo>
                <a:lnTo>
                  <a:pt x="2569464" y="6858000"/>
                </a:lnTo>
              </a:path>
            </a:pathLst>
          </a:custGeom>
          <a:solidFill>
            <a:schemeClr val="bg2"/>
          </a:solidFill>
          <a:effectLst/>
          <a:extLst>
            <a:ext uri="{AF507438-7753-43E0-B8FC-AC1667EBCBE1}">
              <a14:hiddenEffects xmlns:a14="http://schemas.microsoft.com/office/drawing/2010/main">
                <a:effectLst>
                  <a:outerShdw blurRad="251460" dist="101600" dir="5400000" algn="bl" rotWithShape="0">
                    <a:srgbClr val="DDDDDD">
                      <a:alpha val="25000"/>
                    </a:srgbClr>
                  </a:outerShdw>
                </a:effectLst>
              </a14:hiddenEffects>
            </a:ext>
          </a:extLst>
        </p:spPr>
      </p:sp>
      <p:sp>
        <p:nvSpPr>
          <p:cNvPr id="10" name="Rectangle 28_#color_$lt2_$lt2-2111&amp;1296"/>
          <p:cNvSpPr/>
          <p:nvPr userDrawn="1">
            <p:custDataLst>
              <p:tags r:id="rId5"/>
            </p:custDataLst>
          </p:nvPr>
        </p:nvSpPr>
        <p:spPr>
          <a:xfrm>
            <a:off x="0" y="0"/>
            <a:ext cx="5879592" cy="3538728"/>
          </a:xfrm>
          <a:custGeom>
            <a:avLst/>
            <a:gdLst/>
            <a:ahLst/>
            <a:cxnLst/>
            <a:rect l="l" t="t" r="r" b="b"/>
            <a:pathLst>
              <a:path w="5879592" h="3538728">
                <a:moveTo>
                  <a:pt x="5879592" y="0"/>
                </a:moveTo>
                <a:lnTo>
                  <a:pt x="0" y="0"/>
                </a:lnTo>
                <a:lnTo>
                  <a:pt x="0" y="1618488"/>
                </a:lnTo>
                <a:lnTo>
                  <a:pt x="1773936" y="3392424"/>
                </a:lnTo>
                <a:cubicBezTo>
                  <a:pt x="1965960" y="3593592"/>
                  <a:pt x="2295144" y="3593592"/>
                  <a:pt x="2487168" y="3392424"/>
                </a:cubicBezTo>
                <a:lnTo>
                  <a:pt x="5879592" y="0"/>
                </a:lnTo>
              </a:path>
            </a:pathLst>
          </a:custGeom>
          <a:gradFill>
            <a:gsLst>
              <a:gs pos="0">
                <a:schemeClr val="bg2">
                  <a:alpha val="100000"/>
                </a:schemeClr>
              </a:gs>
              <a:gs pos="100000">
                <a:schemeClr val="bg2">
                  <a:alpha val="56000"/>
                </a:schemeClr>
              </a:gs>
            </a:gsLst>
            <a:lin ang="912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title" hasCustomPrompt="1"/>
            <p:custDataLst>
              <p:tags r:id="rId9"/>
            </p:custDataLst>
          </p:nvPr>
        </p:nvSpPr>
        <p:spPr>
          <a:xfrm>
            <a:off x="1654078" y="506780"/>
            <a:ext cx="10085831" cy="1081088"/>
          </a:xfrm>
        </p:spPr>
        <p:txBody>
          <a:bodyPr wrap="square" anchor="b">
            <a:normAutofit/>
          </a:bodyPr>
          <a:lstStyle>
            <a:lvl1pPr>
              <a:defRPr sz="5000">
                <a:latin typeface="+mj-ea"/>
                <a:ea typeface="+mj-ea"/>
              </a:defRPr>
            </a:lvl1pPr>
          </a:lstStyle>
          <a:p>
            <a:r>
              <a:rPr lang="zh-CN" altLang="en-US" dirty="0"/>
              <a:t>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Rectangle 41799_#color-2111&amp;1299"/>
          <p:cNvSpPr/>
          <p:nvPr userDrawn="1">
            <p:custDataLst>
              <p:tags r:id="rId2"/>
            </p:custDataLst>
          </p:nvPr>
        </p:nvSpPr>
        <p:spPr>
          <a:xfrm>
            <a:off x="6284976" y="4041648"/>
            <a:ext cx="5907024" cy="2816352"/>
          </a:xfrm>
          <a:custGeom>
            <a:avLst/>
            <a:gdLst/>
            <a:ahLst/>
            <a:cxnLst/>
            <a:rect l="l" t="t" r="r" b="b"/>
            <a:pathLst>
              <a:path w="5907024" h="2816352">
                <a:moveTo>
                  <a:pt x="5907024" y="2670048"/>
                </a:moveTo>
                <a:lnTo>
                  <a:pt x="5907024" y="2816352"/>
                </a:lnTo>
                <a:lnTo>
                  <a:pt x="0" y="2816352"/>
                </a:lnTo>
                <a:lnTo>
                  <a:pt x="2660904" y="146304"/>
                </a:lnTo>
                <a:cubicBezTo>
                  <a:pt x="2862072" y="-45720"/>
                  <a:pt x="3182112" y="-45720"/>
                  <a:pt x="3383280" y="146304"/>
                </a:cubicBezTo>
                <a:lnTo>
                  <a:pt x="5907024" y="2670048"/>
                </a:lnTo>
              </a:path>
            </a:pathLst>
          </a:custGeom>
          <a:gradFill>
            <a:gsLst>
              <a:gs pos="0">
                <a:schemeClr val="accent2">
                  <a:alpha val="100000"/>
                </a:schemeClr>
              </a:gs>
              <a:gs pos="94328">
                <a:schemeClr val="accent1">
                  <a:alpha val="100000"/>
                </a:schemeClr>
              </a:gs>
            </a:gsLst>
            <a:lin ang="10921821" scaled="0"/>
          </a:gradFill>
          <a:ln w="25400">
            <a:noFill/>
          </a:ln>
          <a:effectLst>
            <a:outerShdw blurRad="254000" dist="101600" dir="5399998" algn="ctr" rotWithShape="0">
              <a:schemeClr val="tx2">
                <a:alpha val="8000"/>
              </a:schemeClr>
            </a:outerShdw>
          </a:effectLst>
        </p:spPr>
        <p:style>
          <a:lnRef idx="2">
            <a:schemeClr val="accent1">
              <a:lumMod val="75000"/>
            </a:schemeClr>
          </a:lnRef>
          <a:fillRef idx="1">
            <a:schemeClr val="accent1"/>
          </a:fillRef>
          <a:effectRef idx="0">
            <a:srgbClr val="FFFFFF"/>
          </a:effectRef>
          <a:fontRef idx="minor">
            <a:schemeClr val="lt1"/>
          </a:fontRef>
        </p:style>
      </p:sp>
      <p:sp>
        <p:nvSpPr>
          <p:cNvPr id="9" name="Rectangle 29_#color_$accent1_$accent2_#shadow_$dk2-2111&amp;1302"/>
          <p:cNvSpPr/>
          <p:nvPr userDrawn="1">
            <p:custDataLst>
              <p:tags r:id="rId3"/>
            </p:custDataLst>
          </p:nvPr>
        </p:nvSpPr>
        <p:spPr>
          <a:xfrm>
            <a:off x="8311896" y="0"/>
            <a:ext cx="3877056" cy="5824728"/>
          </a:xfrm>
          <a:custGeom>
            <a:avLst/>
            <a:gdLst/>
            <a:ahLst/>
            <a:cxnLst/>
            <a:rect l="l" t="t" r="r" b="b"/>
            <a:pathLst>
              <a:path w="3877056" h="5824728">
                <a:moveTo>
                  <a:pt x="146304" y="1380744"/>
                </a:moveTo>
                <a:cubicBezTo>
                  <a:pt x="-45720" y="1581912"/>
                  <a:pt x="-45720" y="1901952"/>
                  <a:pt x="146304" y="2093976"/>
                </a:cubicBezTo>
                <a:lnTo>
                  <a:pt x="3877056" y="5824728"/>
                </a:lnTo>
                <a:lnTo>
                  <a:pt x="3877056" y="0"/>
                </a:lnTo>
                <a:lnTo>
                  <a:pt x="1527048" y="0"/>
                </a:lnTo>
                <a:lnTo>
                  <a:pt x="146304" y="1380744"/>
                </a:lnTo>
              </a:path>
            </a:pathLst>
          </a:custGeom>
          <a:gradFill>
            <a:gsLst>
              <a:gs pos="0">
                <a:schemeClr val="accent2">
                  <a:alpha val="100000"/>
                </a:schemeClr>
              </a:gs>
              <a:gs pos="94328">
                <a:schemeClr val="accent1">
                  <a:alpha val="100000"/>
                </a:schemeClr>
              </a:gs>
            </a:gsLst>
            <a:lin ang="10921821" scaled="0"/>
          </a:gradFill>
          <a:ln w="25400">
            <a:noFill/>
          </a:ln>
          <a:effectLst>
            <a:outerShdw blurRad="254000" dist="101600" dir="5399998" algn="ctr" rotWithShape="0">
              <a:schemeClr val="tx2">
                <a:alpha val="8000"/>
              </a:schemeClr>
            </a:outerShdw>
          </a:effectLst>
          <a:extLst>
            <a:ext uri="{91240B29-F687-4F45-9708-019B960494DF}">
              <a14:hiddenLine xmlns:a14="http://schemas.microsoft.com/office/drawing/2010/main" w="25400">
                <a:solidFill>
                  <a:srgbClr val="000000"/>
                </a:solidFill>
              </a14:hiddenLine>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title"/>
            <p:custDataLst>
              <p:tags r:id="rId4"/>
            </p:custDataLst>
          </p:nvPr>
        </p:nvSpPr>
        <p:spPr>
          <a:xfrm>
            <a:off x="1131993" y="3198412"/>
            <a:ext cx="6496474" cy="1988866"/>
          </a:xfrm>
        </p:spPr>
        <p:txBody>
          <a:bodyPr wrap="square" anchor="t">
            <a:normAutofit/>
          </a:bodyPr>
          <a:lstStyle>
            <a:lvl1pPr algn="l">
              <a:defRPr sz="5000">
                <a:latin typeface="+mj-ea"/>
                <a:ea typeface="+mj-ea"/>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5"/>
            </p:custDataLst>
          </p:nvPr>
        </p:nvSpPr>
        <p:spPr>
          <a:xfrm>
            <a:off x="1131993" y="712258"/>
            <a:ext cx="6496474" cy="2242867"/>
          </a:xfrm>
        </p:spPr>
        <p:txBody>
          <a:bodyPr wrap="none" anchor="b">
            <a:normAutofit/>
          </a:bodyPr>
          <a:lstStyle>
            <a:lvl1pPr marL="0" indent="0" algn="l">
              <a:buNone/>
              <a:defRPr sz="8900" b="1">
                <a:solidFill>
                  <a:schemeClr val="accent1"/>
                </a:solidFill>
                <a:latin typeface="+mj-ea"/>
                <a:ea typeface="+mj-ea"/>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7"/>
            </p:custDataLst>
          </p:nvPr>
        </p:nvSpPr>
        <p:spPr/>
        <p:txBody>
          <a:bodyPr/>
          <a:lstStyle/>
          <a:p>
            <a:endParaRPr lang="zh-CN" altLang="en-US"/>
          </a:p>
        </p:txBody>
      </p:sp>
      <p:sp>
        <p:nvSpPr>
          <p:cNvPr id="6" name="灯片编号占位符 6"/>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64400"/>
            <a:ext cx="5323840" cy="48132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323840" cy="48132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64400"/>
            <a:ext cx="5323840"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2061275"/>
            <a:ext cx="5323840" cy="4128388"/>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323840"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323840" cy="4128388"/>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600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96000" y="1364400"/>
            <a:ext cx="10800000" cy="481320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600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754110"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Rectangle 29_#color_$accent1_$accent2-2111&amp;1305"/>
          <p:cNvSpPr/>
          <p:nvPr userDrawn="1">
            <p:custDataLst>
              <p:tags r:id="rId17"/>
            </p:custDataLst>
          </p:nvPr>
        </p:nvSpPr>
        <p:spPr>
          <a:xfrm>
            <a:off x="11213592" y="5879592"/>
            <a:ext cx="978408" cy="978408"/>
          </a:xfrm>
          <a:custGeom>
            <a:avLst/>
            <a:gdLst/>
            <a:ahLst/>
            <a:cxnLst/>
            <a:rect l="l" t="t" r="r" b="b"/>
            <a:pathLst>
              <a:path w="978408" h="978408">
                <a:moveTo>
                  <a:pt x="978408" y="0"/>
                </a:moveTo>
                <a:lnTo>
                  <a:pt x="978408" y="978408"/>
                </a:lnTo>
                <a:lnTo>
                  <a:pt x="0" y="978408"/>
                </a:lnTo>
                <a:lnTo>
                  <a:pt x="978408" y="0"/>
                </a:lnTo>
              </a:path>
            </a:pathLst>
          </a:custGeom>
          <a:gradFill>
            <a:gsLst>
              <a:gs pos="0">
                <a:schemeClr val="accent2">
                  <a:alpha val="100000"/>
                </a:schemeClr>
              </a:gs>
              <a:gs pos="94328">
                <a:schemeClr val="accent1">
                  <a:alpha val="100000"/>
                </a:schemeClr>
              </a:gs>
            </a:gsLst>
            <a:lin ang="10921821"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a:lstStyle/>
          <a:p>
            <a:endParaRPr lang="zh-CN" altLang="en-US"/>
          </a:p>
        </p:txBody>
      </p:sp>
      <p:sp>
        <p:nvSpPr>
          <p:cNvPr id="7"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600" b="1" kern="1200">
          <a:solidFill>
            <a:schemeClr val="tx1"/>
          </a:solidFill>
          <a:latin typeface="+mj-ea"/>
          <a:ea typeface="+mj-ea"/>
          <a:cs typeface="+mj-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10.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2" Type="http://schemas.openxmlformats.org/officeDocument/2006/relationships/notesSlide" Target="../notesSlides/notesSlide5.xml"/><Relationship Id="rId11" Type="http://schemas.openxmlformats.org/officeDocument/2006/relationships/slideLayout" Target="../slideLayouts/slideLayout7.xml"/><Relationship Id="rId10" Type="http://schemas.openxmlformats.org/officeDocument/2006/relationships/tags" Target="../tags/tag152.xml"/><Relationship Id="rId1" Type="http://schemas.openxmlformats.org/officeDocument/2006/relationships/tags" Target="../tags/tag146.xml"/></Relationships>
</file>

<file path=ppt/slides/_rels/slide11.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image" Target="../media/image21.png"/><Relationship Id="rId3" Type="http://schemas.openxmlformats.org/officeDocument/2006/relationships/tags" Target="../tags/tag155.xml"/><Relationship Id="rId2" Type="http://schemas.openxmlformats.org/officeDocument/2006/relationships/tags" Target="../tags/tag154.xml"/><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tags" Target="../tags/tag153.xml"/></Relationships>
</file>

<file path=ppt/slides/_rels/slide12.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image" Target="../media/image25.png"/><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6" Type="http://schemas.openxmlformats.org/officeDocument/2006/relationships/slideLayout" Target="../slideLayouts/slideLayout10.xml"/><Relationship Id="rId15" Type="http://schemas.openxmlformats.org/officeDocument/2006/relationships/tags" Target="../tags/tag166.xml"/><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4" Type="http://schemas.openxmlformats.org/officeDocument/2006/relationships/notesSlide" Target="../notesSlides/notesSlide7.xml"/><Relationship Id="rId13" Type="http://schemas.openxmlformats.org/officeDocument/2006/relationships/slideLayout" Target="../slideLayouts/slideLayout7.xml"/><Relationship Id="rId12" Type="http://schemas.openxmlformats.org/officeDocument/2006/relationships/tags" Target="../tags/tag173.xml"/><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tags" Target="../tags/tag167.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tags" Target="../tags/tag179.xml"/><Relationship Id="rId6" Type="http://schemas.openxmlformats.org/officeDocument/2006/relationships/image" Target="../media/image36.png"/><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15.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2" Type="http://schemas.openxmlformats.org/officeDocument/2006/relationships/slideLayout" Target="../slideLayouts/slideLayout7.xml"/><Relationship Id="rId11" Type="http://schemas.openxmlformats.org/officeDocument/2006/relationships/tags" Target="../tags/tag186.xml"/><Relationship Id="rId10" Type="http://schemas.openxmlformats.org/officeDocument/2006/relationships/image" Target="../media/image40.png"/><Relationship Id="rId1" Type="http://schemas.openxmlformats.org/officeDocument/2006/relationships/tags" Target="../tags/tag180.xml"/></Relationships>
</file>

<file path=ppt/slides/_rels/slide16.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5" Type="http://schemas.openxmlformats.org/officeDocument/2006/relationships/slideLayout" Target="../slideLayouts/slideLayout7.xml"/><Relationship Id="rId14" Type="http://schemas.openxmlformats.org/officeDocument/2006/relationships/tags" Target="../tags/tag193.xml"/><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image" Target="../media/image48.png"/><Relationship Id="rId2" Type="http://schemas.openxmlformats.org/officeDocument/2006/relationships/tags" Target="../tags/tag195.xml"/><Relationship Id="rId13" Type="http://schemas.openxmlformats.org/officeDocument/2006/relationships/slideLayout" Target="../slideLayouts/slideLayout7.xml"/><Relationship Id="rId12" Type="http://schemas.openxmlformats.org/officeDocument/2006/relationships/tags" Target="../tags/tag201.xml"/><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tags" Target="../tags/tag194.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2.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1" Type="http://schemas.openxmlformats.org/officeDocument/2006/relationships/slideLayout" Target="../slideLayouts/slideLayout3.xml"/><Relationship Id="rId10" Type="http://schemas.openxmlformats.org/officeDocument/2006/relationships/tags" Target="../tags/tag91.xml"/><Relationship Id="rId1" Type="http://schemas.openxmlformats.org/officeDocument/2006/relationships/tags" Target="../tags/tag82.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4.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3" Type="http://schemas.openxmlformats.org/officeDocument/2006/relationships/vmlDrawing" Target="../drawings/vmlDrawing1.vml"/><Relationship Id="rId22" Type="http://schemas.openxmlformats.org/officeDocument/2006/relationships/slideLayout" Target="../slideLayouts/slideLayout7.xml"/><Relationship Id="rId21" Type="http://schemas.openxmlformats.org/officeDocument/2006/relationships/tags" Target="../tags/tag114.xml"/><Relationship Id="rId20" Type="http://schemas.openxmlformats.org/officeDocument/2006/relationships/image" Target="../media/image4.png"/><Relationship Id="rId2" Type="http://schemas.openxmlformats.org/officeDocument/2006/relationships/tags" Target="../tags/tag100.xml"/><Relationship Id="rId19" Type="http://schemas.openxmlformats.org/officeDocument/2006/relationships/image" Target="../media/image3.wmf"/><Relationship Id="rId18" Type="http://schemas.openxmlformats.org/officeDocument/2006/relationships/oleObject" Target="../embeddings/oleObject1.bin"/><Relationship Id="rId17" Type="http://schemas.openxmlformats.org/officeDocument/2006/relationships/image" Target="../media/image2.png"/><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9.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tags" Target="../tags/tag1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6.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image" Target="../media/image8.png"/><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2" Type="http://schemas.openxmlformats.org/officeDocument/2006/relationships/slideLayout" Target="../slideLayouts/slideLayout10.xml"/><Relationship Id="rId11" Type="http://schemas.openxmlformats.org/officeDocument/2006/relationships/tags" Target="../tags/tag127.xml"/><Relationship Id="rId10" Type="http://schemas.openxmlformats.org/officeDocument/2006/relationships/image" Target="../media/image9.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3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0" Type="http://schemas.openxmlformats.org/officeDocument/2006/relationships/notesSlide" Target="../notesSlides/notesSlide2.xml"/><Relationship Id="rId1" Type="http://schemas.openxmlformats.org/officeDocument/2006/relationships/tags" Target="../tags/tag128.xml"/></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2" Type="http://schemas.openxmlformats.org/officeDocument/2006/relationships/notesSlide" Target="../notesSlides/notesSlide3.xml"/><Relationship Id="rId11" Type="http://schemas.openxmlformats.org/officeDocument/2006/relationships/slideLayout" Target="../slideLayouts/slideLayout7.xml"/><Relationship Id="rId10" Type="http://schemas.openxmlformats.org/officeDocument/2006/relationships/tags" Target="../tags/tag139.xml"/><Relationship Id="rId1" Type="http://schemas.openxmlformats.org/officeDocument/2006/relationships/tags" Target="../tags/tag133.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45.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0" Type="http://schemas.openxmlformats.org/officeDocument/2006/relationships/notesSlide" Target="../notesSlides/notesSlide4.xml"/><Relationship Id="rId1" Type="http://schemas.openxmlformats.org/officeDocument/2006/relationships/tags" Target="../tags/tag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占位符 26"/>
          <p:cNvSpPr>
            <a:spLocks noGrp="1"/>
          </p:cNvSpPr>
          <p:nvPr>
            <p:custDataLst>
              <p:tags r:id="rId1"/>
            </p:custDataLst>
          </p:nvPr>
        </p:nvSpPr>
        <p:spPr>
          <a:xfrm>
            <a:off x="986790" y="5586730"/>
            <a:ext cx="2775585" cy="674370"/>
          </a:xfrm>
          <a:prstGeom prst="rect">
            <a:avLst/>
          </a:prstGeom>
        </p:spPr>
        <p:txBody>
          <a:bodyPr vert="horz" wrap="square" lIns="0" tIns="0" rIns="0" bIns="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ea"/>
                <a:ea typeface="+mn-ea"/>
                <a:cs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a:solidFill>
                  <a:schemeClr val="tx1"/>
                </a:solidFill>
                <a:latin typeface="华文行楷" panose="02010800040101010101" charset="-122"/>
                <a:ea typeface="华文行楷" panose="02010800040101010101" charset="-122"/>
                <a:cs typeface="华文行楷" panose="02010800040101010101" charset="-122"/>
              </a:rPr>
              <a:t>23</a:t>
            </a:r>
            <a:r>
              <a:rPr lang="zh-CN" altLang="en-US" sz="2800">
                <a:solidFill>
                  <a:schemeClr val="tx1"/>
                </a:solidFill>
                <a:latin typeface="华文行楷" panose="02010800040101010101" charset="-122"/>
                <a:ea typeface="华文行楷" panose="02010800040101010101" charset="-122"/>
                <a:cs typeface="华文行楷" panose="02010800040101010101" charset="-122"/>
              </a:rPr>
              <a:t>数学萃英</a:t>
            </a:r>
            <a:r>
              <a:rPr lang="en-US" altLang="zh-CN" sz="2800">
                <a:solidFill>
                  <a:schemeClr val="tx1"/>
                </a:solidFill>
                <a:latin typeface="华文行楷" panose="02010800040101010101" charset="-122"/>
                <a:ea typeface="华文行楷" panose="02010800040101010101" charset="-122"/>
                <a:cs typeface="华文行楷" panose="02010800040101010101" charset="-122"/>
              </a:rPr>
              <a:t>  </a:t>
            </a:r>
            <a:r>
              <a:rPr lang="zh-CN" altLang="en-US" sz="2800">
                <a:solidFill>
                  <a:schemeClr val="tx1"/>
                </a:solidFill>
                <a:latin typeface="华文行楷" panose="02010800040101010101" charset="-122"/>
                <a:ea typeface="华文行楷" panose="02010800040101010101" charset="-122"/>
                <a:cs typeface="华文行楷" panose="02010800040101010101" charset="-122"/>
              </a:rPr>
              <a:t>贺毅</a:t>
            </a:r>
            <a:endParaRPr lang="zh-CN" altLang="en-US" sz="2800">
              <a:solidFill>
                <a:schemeClr val="tx1"/>
              </a:solidFill>
              <a:latin typeface="华文行楷" panose="02010800040101010101" charset="-122"/>
              <a:ea typeface="华文行楷" panose="02010800040101010101" charset="-122"/>
              <a:cs typeface="华文行楷" panose="02010800040101010101" charset="-122"/>
            </a:endParaRPr>
          </a:p>
        </p:txBody>
      </p:sp>
      <p:sp>
        <p:nvSpPr>
          <p:cNvPr id="35" name="文本框 34"/>
          <p:cNvSpPr txBox="1"/>
          <p:nvPr>
            <p:custDataLst>
              <p:tags r:id="rId2"/>
            </p:custDataLst>
          </p:nvPr>
        </p:nvSpPr>
        <p:spPr>
          <a:xfrm>
            <a:off x="2820670" y="3429000"/>
            <a:ext cx="9301480" cy="674370"/>
          </a:xfrm>
          <a:prstGeom prst="rect">
            <a:avLst/>
          </a:prstGeom>
          <a:noFill/>
        </p:spPr>
        <p:txBody>
          <a:bodyPr wrap="square" rtlCol="0">
            <a:noAutofit/>
          </a:bodyPr>
          <a:p>
            <a:r>
              <a:rPr lang="zh-CN" altLang="en-US" sz="3200">
                <a:solidFill>
                  <a:schemeClr val="tx1">
                    <a:lumMod val="95000"/>
                    <a:lumOff val="5000"/>
                  </a:schemeClr>
                </a:solidFill>
                <a:latin typeface="华文新魏" panose="02010800040101010101" charset="-122"/>
                <a:ea typeface="华文新魏" panose="02010800040101010101" charset="-122"/>
                <a:cs typeface="华文新魏" panose="02010800040101010101" charset="-122"/>
              </a:rPr>
              <a:t>从一般到特殊</a:t>
            </a:r>
            <a:r>
              <a:rPr lang="en-US" altLang="zh-CN" sz="3200">
                <a:solidFill>
                  <a:schemeClr val="tx1">
                    <a:lumMod val="95000"/>
                    <a:lumOff val="5000"/>
                  </a:schemeClr>
                </a:solidFill>
                <a:latin typeface="华文新魏" panose="02010800040101010101" charset="-122"/>
                <a:ea typeface="华文新魏" panose="02010800040101010101" charset="-122"/>
                <a:cs typeface="华文新魏" panose="02010800040101010101" charset="-122"/>
              </a:rPr>
              <a:t>——</a:t>
            </a:r>
            <a:r>
              <a:rPr lang="zh-CN" altLang="en-US" sz="3200">
                <a:solidFill>
                  <a:schemeClr val="tx1">
                    <a:lumMod val="95000"/>
                    <a:lumOff val="5000"/>
                  </a:schemeClr>
                </a:solidFill>
                <a:latin typeface="华文新魏" panose="02010800040101010101" charset="-122"/>
                <a:ea typeface="华文新魏" panose="02010800040101010101" charset="-122"/>
                <a:cs typeface="华文新魏" panose="02010800040101010101" charset="-122"/>
              </a:rPr>
              <a:t>以抽象（数学）的角度学习物理</a:t>
            </a:r>
            <a:endParaRPr lang="zh-CN" altLang="en-US" sz="3200">
              <a:solidFill>
                <a:schemeClr val="tx1">
                  <a:lumMod val="95000"/>
                  <a:lumOff val="5000"/>
                </a:schemeClr>
              </a:solidFill>
              <a:latin typeface="华文新魏" panose="02010800040101010101" charset="-122"/>
              <a:ea typeface="华文新魏" panose="02010800040101010101" charset="-122"/>
              <a:cs typeface="华文新魏" panose="02010800040101010101" charset="-122"/>
            </a:endParaRPr>
          </a:p>
        </p:txBody>
      </p:sp>
      <p:sp>
        <p:nvSpPr>
          <p:cNvPr id="32" name="标题"/>
          <p:cNvSpPr>
            <a:spLocks noGrp="1"/>
          </p:cNvSpPr>
          <p:nvPr>
            <p:ph type="ctrTitle"/>
            <p:custDataLst>
              <p:tags r:id="rId3"/>
            </p:custDataLst>
          </p:nvPr>
        </p:nvSpPr>
        <p:spPr>
          <a:xfrm>
            <a:off x="594360" y="1056005"/>
            <a:ext cx="10649585" cy="1381760"/>
          </a:xfrm>
        </p:spPr>
        <p:txBody>
          <a:bodyPr/>
          <a:lstStyle/>
          <a:p>
            <a:pPr marL="0" indent="0" algn="l">
              <a:lnSpc>
                <a:spcPct val="100000"/>
              </a:lnSpc>
              <a:spcBef>
                <a:spcPts val="0"/>
              </a:spcBef>
              <a:spcAft>
                <a:spcPts val="0"/>
              </a:spcAft>
              <a:buSzPct val="100000"/>
            </a:pPr>
            <a:r>
              <a:rPr lang="zh-CN" altLang="en-US" sz="8000">
                <a:latin typeface="华文行楷" panose="02010800040101010101" charset="-122"/>
                <a:ea typeface="华文行楷" panose="02010800040101010101" charset="-122"/>
              </a:rPr>
              <a:t>场论初初步与实例分析</a:t>
            </a:r>
            <a:endParaRPr lang="zh-CN" altLang="en-US" sz="8000">
              <a:latin typeface="华文行楷" panose="02010800040101010101" charset="-122"/>
              <a:ea typeface="华文行楷" panose="02010800040101010101" charset="-122"/>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2"/>
          <p:cNvSpPr/>
          <p:nvPr>
            <p:custDataLst>
              <p:tags r:id="rId1"/>
            </p:custDataLst>
          </p:nvPr>
        </p:nvSpPr>
        <p:spPr>
          <a:xfrm>
            <a:off x="0" y="3753958"/>
            <a:ext cx="12192000" cy="2785164"/>
          </a:xfrm>
          <a:custGeom>
            <a:avLst/>
            <a:gdLst>
              <a:gd name="connsiteX0" fmla="*/ 12157881 w 12157880"/>
              <a:gd name="connsiteY0" fmla="*/ 0 h 3034262"/>
              <a:gd name="connsiteX1" fmla="*/ 0 w 12157880"/>
              <a:gd name="connsiteY1" fmla="*/ 2361219 h 3034262"/>
              <a:gd name="connsiteX2" fmla="*/ 0 w 12157880"/>
              <a:gd name="connsiteY2" fmla="*/ 3034263 h 3034262"/>
              <a:gd name="connsiteX3" fmla="*/ 12154696 w 12157880"/>
              <a:gd name="connsiteY3" fmla="*/ 3034263 h 3034262"/>
              <a:gd name="connsiteX4" fmla="*/ 12157881 w 12157880"/>
              <a:gd name="connsiteY4" fmla="*/ 0 h 3034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7880" h="3034262">
                <a:moveTo>
                  <a:pt x="12157881" y="0"/>
                </a:moveTo>
                <a:cubicBezTo>
                  <a:pt x="7303145" y="2609769"/>
                  <a:pt x="0" y="2361219"/>
                  <a:pt x="0" y="2361219"/>
                </a:cubicBezTo>
                <a:lnTo>
                  <a:pt x="0" y="3034263"/>
                </a:lnTo>
                <a:lnTo>
                  <a:pt x="12154696" y="3034263"/>
                </a:lnTo>
                <a:lnTo>
                  <a:pt x="12157881" y="0"/>
                </a:lnTo>
                <a:close/>
              </a:path>
            </a:pathLst>
          </a:custGeom>
          <a:gradFill flip="none" rotWithShape="1">
            <a:gsLst>
              <a:gs pos="100000">
                <a:schemeClr val="accent1">
                  <a:alpha val="80000"/>
                  <a:lumMod val="50000"/>
                  <a:lumOff val="50000"/>
                </a:schemeClr>
              </a:gs>
              <a:gs pos="0">
                <a:schemeClr val="accent1">
                  <a:alpha val="10000"/>
                  <a:lumMod val="50000"/>
                  <a:lumOff val="50000"/>
                </a:schemeClr>
              </a:gs>
            </a:gsLst>
            <a:lin ang="0" scaled="1"/>
            <a:tileRect/>
          </a:gradFill>
          <a:ln w="22746" cap="flat">
            <a:noFill/>
            <a:prstDash val="solid"/>
            <a:miter/>
          </a:ln>
        </p:spPr>
        <p:txBody>
          <a:bodyPr rtlCol="0" anchor="ctr"/>
          <a:lstStyle/>
          <a:p>
            <a:endParaRPr lang="zh-CN" altLang="en-US"/>
          </a:p>
        </p:txBody>
      </p:sp>
      <p:sp>
        <p:nvSpPr>
          <p:cNvPr id="6" name="任意多边形: 形状 3"/>
          <p:cNvSpPr/>
          <p:nvPr>
            <p:custDataLst>
              <p:tags r:id="rId2"/>
            </p:custDataLst>
          </p:nvPr>
        </p:nvSpPr>
        <p:spPr>
          <a:xfrm>
            <a:off x="0" y="4072836"/>
            <a:ext cx="12192000" cy="2785164"/>
          </a:xfrm>
          <a:custGeom>
            <a:avLst/>
            <a:gdLst>
              <a:gd name="connsiteX0" fmla="*/ 12157881 w 12157880"/>
              <a:gd name="connsiteY0" fmla="*/ 0 h 3034262"/>
              <a:gd name="connsiteX1" fmla="*/ 0 w 12157880"/>
              <a:gd name="connsiteY1" fmla="*/ 2361219 h 3034262"/>
              <a:gd name="connsiteX2" fmla="*/ 0 w 12157880"/>
              <a:gd name="connsiteY2" fmla="*/ 3034263 h 3034262"/>
              <a:gd name="connsiteX3" fmla="*/ 12154696 w 12157880"/>
              <a:gd name="connsiteY3" fmla="*/ 3034263 h 3034262"/>
              <a:gd name="connsiteX4" fmla="*/ 12157881 w 12157880"/>
              <a:gd name="connsiteY4" fmla="*/ 0 h 3034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7880" h="3034262">
                <a:moveTo>
                  <a:pt x="12157881" y="0"/>
                </a:moveTo>
                <a:cubicBezTo>
                  <a:pt x="7303145" y="2609769"/>
                  <a:pt x="0" y="2361219"/>
                  <a:pt x="0" y="2361219"/>
                </a:cubicBezTo>
                <a:lnTo>
                  <a:pt x="0" y="3034263"/>
                </a:lnTo>
                <a:lnTo>
                  <a:pt x="12154696" y="3034263"/>
                </a:lnTo>
                <a:lnTo>
                  <a:pt x="12157881" y="0"/>
                </a:lnTo>
                <a:close/>
              </a:path>
            </a:pathLst>
          </a:custGeom>
          <a:gradFill>
            <a:gsLst>
              <a:gs pos="30000">
                <a:schemeClr val="accent1">
                  <a:lumMod val="60000"/>
                  <a:lumOff val="40000"/>
                </a:schemeClr>
              </a:gs>
              <a:gs pos="100000">
                <a:schemeClr val="accent1"/>
              </a:gs>
            </a:gsLst>
            <a:lin ang="0" scaled="1"/>
          </a:gradFill>
          <a:ln w="22746" cap="flat">
            <a:noFill/>
            <a:prstDash val="solid"/>
            <a:miter/>
          </a:ln>
        </p:spPr>
        <p:txBody>
          <a:bodyPr rtlCol="0" anchor="ctr"/>
          <a:lstStyle/>
          <a:p>
            <a:endParaRPr lang="zh-CN" altLang="en-US"/>
          </a:p>
        </p:txBody>
      </p:sp>
      <p:sp>
        <p:nvSpPr>
          <p:cNvPr id="17" name="标题 16"/>
          <p:cNvSpPr>
            <a:spLocks noGrp="1"/>
          </p:cNvSpPr>
          <p:nvPr>
            <p:ph type="title"/>
            <p:custDataLst>
              <p:tags r:id="rId3"/>
            </p:custDataLst>
          </p:nvPr>
        </p:nvSpPr>
        <p:spPr/>
        <p:txBody>
          <a:bodyPr/>
          <a:lstStyle/>
          <a:p>
            <a:pPr algn="ctr"/>
            <a:r>
              <a:rPr lang="zh-CN" altLang="en-US" sz="4400">
                <a:latin typeface="华文新魏" panose="02010800040101010101" charset="-122"/>
                <a:ea typeface="华文新魏" panose="02010800040101010101" charset="-122"/>
              </a:rPr>
              <a:t>磁场中的高斯定理</a:t>
            </a:r>
            <a:endParaRPr lang="zh-CN" altLang="en-US" sz="4400">
              <a:latin typeface="华文新魏" panose="02010800040101010101" charset="-122"/>
              <a:ea typeface="华文新魏" panose="02010800040101010101" charset="-122"/>
            </a:endParaRPr>
          </a:p>
        </p:txBody>
      </p:sp>
      <p:sp>
        <p:nvSpPr>
          <p:cNvPr id="14" name="矩形: 圆角 2"/>
          <p:cNvSpPr/>
          <p:nvPr>
            <p:custDataLst>
              <p:tags r:id="rId4"/>
            </p:custDataLst>
          </p:nvPr>
        </p:nvSpPr>
        <p:spPr>
          <a:xfrm>
            <a:off x="6372225" y="1148715"/>
            <a:ext cx="5165090" cy="5140960"/>
          </a:xfrm>
          <a:prstGeom prst="roundRect">
            <a:avLst>
              <a:gd name="adj" fmla="val 5023"/>
            </a:avLst>
          </a:prstGeom>
          <a:solidFill>
            <a:schemeClr val="lt1">
              <a:lumMod val="100000"/>
            </a:schemeClr>
          </a:solidFill>
          <a:ln w="6350">
            <a:solidFill>
              <a:schemeClr val="accent1">
                <a:alpha val="50000"/>
              </a:schemeClr>
            </a:solidFill>
          </a:ln>
          <a:effectLst>
            <a:outerShdw blurRad="571500" dist="38100" dir="5400000" algn="t" rotWithShape="0">
              <a:schemeClr val="accent1">
                <a:lumMod val="75000"/>
                <a:alpha val="13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mc:AlternateContent xmlns:mc="http://schemas.openxmlformats.org/markup-compatibility/2006">
        <mc:Choice xmlns:a14="http://schemas.microsoft.com/office/drawing/2010/main" Requires="a14">
          <p:sp>
            <p:nvSpPr>
              <p:cNvPr id="4" name="圆角矩形 3"/>
              <p:cNvSpPr/>
              <p:nvPr>
                <p:custDataLst>
                  <p:tags r:id="rId5"/>
                </p:custDataLst>
              </p:nvPr>
            </p:nvSpPr>
            <p:spPr>
              <a:xfrm>
                <a:off x="695325" y="1149350"/>
                <a:ext cx="5126990" cy="5140960"/>
              </a:xfrm>
              <a:prstGeom prst="roundRect">
                <a:avLst>
                  <a:gd name="adj" fmla="val 5023"/>
                </a:avLst>
              </a:prstGeom>
              <a:solidFill>
                <a:srgbClr val="FFFFFF"/>
              </a:solidFill>
              <a:ln w="6350">
                <a:solidFill>
                  <a:schemeClr val="accent1">
                    <a:alpha val="30000"/>
                  </a:schemeClr>
                </a:solidFill>
                <a:prstDash val="solid"/>
              </a:ln>
              <a:effectLst>
                <a:outerShdw blurRad="571500" dist="114300" dir="2700000" algn="tl" rotWithShape="0">
                  <a:schemeClr val="accent1">
                    <a:lumMod val="75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95" tIns="46990" rIns="179705" numCol="1" spcCol="0" rtlCol="0" fromWordArt="0" anchor="ctr" anchorCtr="0" forceAA="0" compatLnSpc="1">
                <a:normAutofit fontScale="90000"/>
              </a:bodyPr>
              <a:lstStyle/>
              <a:p>
                <a:pPr lvl="0" indent="0" algn="l" fontAlgn="auto">
                  <a:lnSpc>
                    <a:spcPct val="150000"/>
                  </a:lnSpc>
                  <a:buClrTx/>
                  <a:buSzTx/>
                  <a:buFontTx/>
                </a:pPr>
                <a:endParaRPr lang="zh-CN" altLang="en-US" sz="1600" dirty="0">
                  <a:ln>
                    <a:noFill/>
                    <a:prstDash val="sysDot"/>
                  </a:ln>
                  <a:solidFill>
                    <a:srgbClr val="262626"/>
                  </a:solidFill>
                  <a:latin typeface="+mn-ea"/>
                  <a:cs typeface="MiSans Normal" panose="00000500000000000000" charset="-122"/>
                  <a:sym typeface="MiSans Normal" panose="00000500000000000000" charset="-122"/>
                </a:endParaRPr>
              </a:p>
              <a:p>
                <a:pPr lvl="0" indent="0" algn="l" fontAlgn="auto">
                  <a:lnSpc>
                    <a:spcPct val="150000"/>
                  </a:lnSpc>
                  <a:buClrTx/>
                  <a:buSzTx/>
                  <a:buFontTx/>
                </a:pPr>
                <a:endPar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endParaRPr>
              </a:p>
              <a:p>
                <a:pPr lvl="0" indent="0" algn="l" fontAlgn="auto">
                  <a:lnSpc>
                    <a:spcPct val="150000"/>
                  </a:lnSpc>
                  <a:buClrTx/>
                  <a:buSzTx/>
                  <a:buFontTx/>
                </a:pP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前提：每一条磁感应线是头尾相接的闭合</a:t>
                </a: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线</a:t>
                </a:r>
                <a:endPar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endParaRPr>
              </a:p>
              <a:p>
                <a:pPr lvl="0" indent="0" algn="l" fontAlgn="auto">
                  <a:lnSpc>
                    <a:spcPct val="150000"/>
                  </a:lnSpc>
                  <a:buClrTx/>
                  <a:buSzTx/>
                  <a:buFontTx/>
                </a:pP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凡是穿入</a:t>
                </a:r>
                <a:r>
                  <a:rPr lang="en-US" altLang="zh-CN"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S</a:t>
                </a: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的磁感应线必然穿出</a:t>
                </a:r>
                <a:r>
                  <a:rPr lang="en-US" altLang="zh-CN"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S</a:t>
                </a: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，于是</a:t>
                </a:r>
                <a:r>
                  <a:rPr lang="en-US" altLang="zh-CN"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S</a:t>
                </a: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的磁感应线的净条数必定等于</a:t>
                </a:r>
                <a:r>
                  <a:rPr lang="en-US" altLang="zh-CN"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0</a:t>
                </a: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：即磁通量</a:t>
                </a:r>
                <a:r>
                  <a:rPr lang="en-US" altLang="zh-CN"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=0</a:t>
                </a:r>
                <a:endParaRPr lang="en-US" altLang="zh-CN"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endParaRPr>
              </a:p>
              <a:p>
                <a:pPr lvl="0" indent="0" algn="l" fontAlgn="auto">
                  <a:lnSpc>
                    <a:spcPct val="150000"/>
                  </a:lnSpc>
                  <a:buClrTx/>
                  <a:buSzTx/>
                  <a:buFontTx/>
                </a:pP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这将得到：</a:t>
                </a:r>
                <a:endPar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endParaRPr>
              </a:p>
              <a:p>
                <a:pPr lvl="0" indent="0" algn="l" fontAlgn="auto">
                  <a:lnSpc>
                    <a:spcPct val="150000"/>
                  </a:lnSpc>
                  <a:buClrTx/>
                  <a:buSzTx/>
                  <a:buFontTx/>
                </a:pPr>
                <a14:m>
                  <m:oMathPara xmlns:m="http://schemas.openxmlformats.org/officeDocument/2006/math">
                    <m:oMathParaPr>
                      <m:jc m:val="centerGroup"/>
                    </m:oMathParaPr>
                    <m:oMath xmlns:m="http://schemas.openxmlformats.org/officeDocument/2006/math">
                      <m:nary>
                        <m:naryPr>
                          <m:chr m:val="∮"/>
                          <m:limLoc m:val="subSup"/>
                          <m:ctrlPr>
                            <a:rPr lang="en-US" altLang="zh-CN" i="1" dirty="0">
                              <a:ln>
                                <a:noFill/>
                                <a:prstDash val="sysDot"/>
                              </a:ln>
                              <a:solidFill>
                                <a:srgbClr val="262626"/>
                              </a:solidFill>
                              <a:latin typeface="Cambria Math" panose="02040503050406030204" charset="0"/>
                              <a:ea typeface="华文中宋" panose="02010600040101010101" charset="-122"/>
                              <a:cs typeface="Cambria Math" panose="02040503050406030204" charset="0"/>
                              <a:sym typeface="MiSans Normal" panose="00000500000000000000" charset="-122"/>
                            </a:rPr>
                          </m:ctrlPr>
                        </m:naryPr>
                        <m:sub>
                          <m:r>
                            <a:rPr lang="en-US" altLang="zh-CN" i="1" dirty="0">
                              <a:ln>
                                <a:noFill/>
                                <a:prstDash val="sysDot"/>
                              </a:ln>
                              <a:solidFill>
                                <a:srgbClr val="262626"/>
                              </a:solidFill>
                              <a:latin typeface="Cambria Math" panose="02040503050406030204" charset="0"/>
                              <a:ea typeface="华文中宋" panose="02010600040101010101" charset="-122"/>
                              <a:cs typeface="Cambria Math" panose="02040503050406030204" charset="0"/>
                              <a:sym typeface="MiSans Normal" panose="00000500000000000000" charset="-122"/>
                            </a:rPr>
                            <m:t>𝑆</m:t>
                          </m:r>
                        </m:sub>
                        <m:sup/>
                        <m:e>
                          <m:r>
                            <a:rPr lang="en-US" altLang="zh-CN" i="1" dirty="0">
                              <a:ln>
                                <a:noFill/>
                                <a:prstDash val="sysDot"/>
                              </a:ln>
                              <a:solidFill>
                                <a:srgbClr val="262626"/>
                              </a:solidFill>
                              <a:latin typeface="Cambria Math" panose="02040503050406030204" charset="0"/>
                              <a:ea typeface="华文中宋" panose="02010600040101010101" charset="-122"/>
                              <a:cs typeface="Cambria Math" panose="02040503050406030204" charset="0"/>
                              <a:sym typeface="MiSans Normal" panose="00000500000000000000" charset="-122"/>
                            </a:rPr>
                            <m:t>𝐵</m:t>
                          </m:r>
                          <m:r>
                            <a:rPr lang="en-US" altLang="zh-CN" i="1" dirty="0">
                              <a:ln>
                                <a:noFill/>
                                <a:prstDash val="sysDot"/>
                              </a:ln>
                              <a:solidFill>
                                <a:srgbClr val="262626"/>
                              </a:solidFill>
                              <a:latin typeface="Cambria Math" panose="02040503050406030204" charset="0"/>
                              <a:ea typeface="MS Mincho" charset="0"/>
                              <a:cs typeface="Cambria Math" panose="02040503050406030204" charset="0"/>
                              <a:sym typeface="MiSans Normal" panose="00000500000000000000" charset="-122"/>
                            </a:rPr>
                            <m:t>∙</m:t>
                          </m:r>
                          <m:r>
                            <a:rPr lang="en-US" altLang="zh-CN" i="1" dirty="0">
                              <a:ln>
                                <a:noFill/>
                                <a:prstDash val="sysDot"/>
                              </a:ln>
                              <a:solidFill>
                                <a:srgbClr val="262626"/>
                              </a:solidFill>
                              <a:latin typeface="Cambria Math" panose="02040503050406030204" charset="0"/>
                              <a:ea typeface="MS Mincho" charset="0"/>
                              <a:cs typeface="Cambria Math" panose="02040503050406030204" charset="0"/>
                              <a:sym typeface="MiSans Normal" panose="00000500000000000000" charset="-122"/>
                            </a:rPr>
                            <m:t>𝑑𝑆</m:t>
                          </m:r>
                          <m:r>
                            <a:rPr lang="en-US" altLang="zh-CN" i="1" dirty="0">
                              <a:ln>
                                <a:noFill/>
                                <a:prstDash val="sysDot"/>
                              </a:ln>
                              <a:solidFill>
                                <a:srgbClr val="262626"/>
                              </a:solidFill>
                              <a:latin typeface="Cambria Math" panose="02040503050406030204" charset="0"/>
                              <a:ea typeface="MS Mincho" charset="0"/>
                              <a:cs typeface="Cambria Math" panose="02040503050406030204" charset="0"/>
                              <a:sym typeface="MiSans Normal" panose="00000500000000000000" charset="-122"/>
                            </a:rPr>
                            <m:t>=</m:t>
                          </m:r>
                          <m:r>
                            <a:rPr lang="en-US" altLang="zh-CN" i="1" dirty="0">
                              <a:ln>
                                <a:noFill/>
                                <a:prstDash val="sysDot"/>
                              </a:ln>
                              <a:solidFill>
                                <a:srgbClr val="262626"/>
                              </a:solidFill>
                              <a:latin typeface="Cambria Math" panose="02040503050406030204" charset="0"/>
                              <a:ea typeface="MS Mincho" charset="0"/>
                              <a:cs typeface="Cambria Math" panose="02040503050406030204" charset="0"/>
                              <a:sym typeface="MiSans Normal" panose="00000500000000000000" charset="-122"/>
                            </a:rPr>
                            <m:t>0</m:t>
                          </m:r>
                        </m:e>
                      </m:nary>
                    </m:oMath>
                  </m:oMathPara>
                </a14:m>
                <a:endParaRPr lang="en-US" altLang="zh-CN" i="1"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endParaRPr>
              </a:p>
              <a:p>
                <a:pPr lvl="0" indent="0" algn="l" fontAlgn="auto">
                  <a:lnSpc>
                    <a:spcPct val="150000"/>
                  </a:lnSpc>
                  <a:buClrTx/>
                  <a:buSzTx/>
                  <a:buFontTx/>
                </a:pP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这就是磁场中的高斯定理，它的微分形式为：</a:t>
                </a:r>
                <a:endPar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endParaRPr>
              </a:p>
              <a:p>
                <a:pPr lvl="0" indent="0" algn="l" fontAlgn="auto">
                  <a:lnSpc>
                    <a:spcPct val="150000"/>
                  </a:lnSpc>
                  <a:buClrTx/>
                  <a:buSzTx/>
                  <a:buFontTx/>
                </a:pPr>
                <a:b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br>
                <a14:m>
                  <m:oMathPara xmlns:m="http://schemas.openxmlformats.org/officeDocument/2006/math">
                    <m:oMathParaPr>
                      <m:jc m:val="centerGroup"/>
                    </m:oMathParaPr>
                    <m:oMath xmlns:m="http://schemas.openxmlformats.org/officeDocument/2006/math">
                      <m:r>
                        <m:rPr>
                          <m:sty m:val="p"/>
                        </m:rPr>
                        <a:rPr lang="en-US" altLang="zh-CN" dirty="0">
                          <a:ln>
                            <a:noFill/>
                            <a:prstDash val="sysDot"/>
                          </a:ln>
                          <a:solidFill>
                            <a:srgbClr val="262626"/>
                          </a:solidFill>
                          <a:latin typeface="Cambria Math" panose="02040503050406030204" charset="0"/>
                          <a:ea typeface="华文中宋" panose="02010600040101010101" charset="-122"/>
                          <a:cs typeface="Cambria Math" panose="02040503050406030204" charset="0"/>
                          <a:sym typeface="MiSans Normal" panose="00000500000000000000" charset="-122"/>
                        </a:rPr>
                        <m:t>∇</m:t>
                      </m:r>
                      <m:r>
                        <a:rPr lang="en-US" altLang="zh-CN" dirty="0">
                          <a:ln>
                            <a:noFill/>
                            <a:prstDash val="sysDot"/>
                          </a:ln>
                          <a:solidFill>
                            <a:srgbClr val="262626"/>
                          </a:solidFill>
                          <a:latin typeface="Cambria Math" panose="02040503050406030204" charset="0"/>
                          <a:ea typeface="MS Mincho" charset="0"/>
                          <a:cs typeface="Cambria Math" panose="02040503050406030204" charset="0"/>
                          <a:sym typeface="MiSans Normal" panose="00000500000000000000" charset="-122"/>
                        </a:rPr>
                        <m:t>∙</m:t>
                      </m:r>
                      <m:r>
                        <m:rPr>
                          <m:sty m:val="p"/>
                        </m:rPr>
                        <a:rPr lang="en-US" altLang="zh-CN" dirty="0">
                          <a:ln>
                            <a:noFill/>
                            <a:prstDash val="sysDot"/>
                          </a:ln>
                          <a:solidFill>
                            <a:srgbClr val="262626"/>
                          </a:solidFill>
                          <a:latin typeface="Cambria Math" panose="02040503050406030204" charset="0"/>
                          <a:ea typeface="华文中宋" panose="02010600040101010101" charset="-122"/>
                          <a:cs typeface="Cambria Math" panose="02040503050406030204" charset="0"/>
                          <a:sym typeface="MiSans Normal" panose="00000500000000000000" charset="-122"/>
                        </a:rPr>
                        <m:t>B</m:t>
                      </m:r>
                      <m:r>
                        <a:rPr lang="en-US" altLang="zh-CN" dirty="0">
                          <a:ln>
                            <a:noFill/>
                            <a:prstDash val="sysDot"/>
                          </a:ln>
                          <a:solidFill>
                            <a:srgbClr val="262626"/>
                          </a:solidFill>
                          <a:latin typeface="Cambria Math" panose="02040503050406030204" charset="0"/>
                          <a:ea typeface="MS Mincho" charset="0"/>
                          <a:cs typeface="Cambria Math" panose="02040503050406030204" charset="0"/>
                          <a:sym typeface="MiSans Normal" panose="00000500000000000000" charset="-122"/>
                        </a:rPr>
                        <m:t>=</m:t>
                      </m:r>
                      <m:r>
                        <a:rPr lang="en-US" altLang="zh-CN" dirty="0">
                          <a:ln>
                            <a:noFill/>
                            <a:prstDash val="sysDot"/>
                          </a:ln>
                          <a:solidFill>
                            <a:srgbClr val="262626"/>
                          </a:solidFill>
                          <a:latin typeface="Cambria Math" panose="02040503050406030204" charset="0"/>
                          <a:ea typeface="MS Mincho" charset="0"/>
                          <a:cs typeface="Cambria Math" panose="02040503050406030204" charset="0"/>
                          <a:sym typeface="MiSans Normal" panose="00000500000000000000" charset="-122"/>
                        </a:rPr>
                        <m:t>0</m:t>
                      </m:r>
                    </m:oMath>
                  </m:oMathPara>
                </a14:m>
                <a:endParaRPr lang="en-US" altLang="zh-CN"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endParaRPr>
              </a:p>
              <a:p>
                <a:pPr lvl="0" indent="0" algn="l" fontAlgn="auto">
                  <a:lnSpc>
                    <a:spcPct val="150000"/>
                  </a:lnSpc>
                  <a:buClrTx/>
                  <a:buSzTx/>
                  <a:buFontTx/>
                </a:pPr>
                <a:endParaRPr lang="en-US" altLang="zh-CN"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endParaRPr>
              </a:p>
              <a:p>
                <a:pPr lvl="0" indent="0" algn="l" fontAlgn="auto">
                  <a:lnSpc>
                    <a:spcPct val="150000"/>
                  </a:lnSpc>
                  <a:buClrTx/>
                  <a:buSzTx/>
                  <a:buFontTx/>
                </a:pPr>
                <a:r>
                  <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rPr>
                  <a:t>根据散度与通量的关系易得</a:t>
                </a:r>
                <a:endParaRPr lang="zh-CN" altLang="en-US" dirty="0">
                  <a:ln>
                    <a:noFill/>
                    <a:prstDash val="sysDot"/>
                  </a:ln>
                  <a:solidFill>
                    <a:srgbClr val="262626"/>
                  </a:solidFill>
                  <a:latin typeface="华文中宋" panose="02010600040101010101" charset="-122"/>
                  <a:ea typeface="华文中宋" panose="02010600040101010101" charset="-122"/>
                  <a:cs typeface="华文中宋" panose="02010600040101010101" charset="-122"/>
                  <a:sym typeface="MiSans Normal" panose="00000500000000000000" charset="-122"/>
                </a:endParaRPr>
              </a:p>
              <a:p>
                <a:pPr lvl="0" indent="0" algn="l" fontAlgn="auto">
                  <a:lnSpc>
                    <a:spcPct val="150000"/>
                  </a:lnSpc>
                  <a:buClrTx/>
                  <a:buSzTx/>
                  <a:buFontTx/>
                </a:pPr>
                <a:endParaRPr lang="zh-CN" altLang="en-US" sz="1600" dirty="0">
                  <a:ln>
                    <a:noFill/>
                    <a:prstDash val="sysDot"/>
                  </a:ln>
                  <a:solidFill>
                    <a:srgbClr val="262626"/>
                  </a:solidFill>
                  <a:latin typeface="+mn-ea"/>
                  <a:cs typeface="MiSans Normal" panose="00000500000000000000" charset="-122"/>
                  <a:sym typeface="MiSans Normal" panose="00000500000000000000" charset="-122"/>
                </a:endParaRPr>
              </a:p>
              <a:p>
                <a:pPr lvl="0" indent="0" algn="l" fontAlgn="auto">
                  <a:lnSpc>
                    <a:spcPct val="150000"/>
                  </a:lnSpc>
                  <a:buClrTx/>
                  <a:buSzTx/>
                  <a:buFontTx/>
                </a:pPr>
                <a:endParaRPr lang="zh-CN" altLang="en-US" sz="1600" dirty="0">
                  <a:ln>
                    <a:noFill/>
                    <a:prstDash val="sysDot"/>
                  </a:ln>
                  <a:solidFill>
                    <a:srgbClr val="262626"/>
                  </a:solidFill>
                  <a:latin typeface="+mn-ea"/>
                  <a:cs typeface="MiSans Normal" panose="00000500000000000000" charset="-122"/>
                  <a:sym typeface="MiSans Normal" panose="00000500000000000000" charset="-122"/>
                </a:endParaRPr>
              </a:p>
              <a:p>
                <a:pPr lvl="0" indent="0" algn="l" fontAlgn="auto">
                  <a:lnSpc>
                    <a:spcPct val="150000"/>
                  </a:lnSpc>
                  <a:buClrTx/>
                  <a:buSzTx/>
                  <a:buFontTx/>
                </a:pPr>
                <a:endParaRPr lang="zh-CN" altLang="en-US" sz="1600" dirty="0">
                  <a:ln>
                    <a:noFill/>
                    <a:prstDash val="sysDot"/>
                  </a:ln>
                  <a:solidFill>
                    <a:srgbClr val="262626"/>
                  </a:solidFill>
                  <a:latin typeface="+mn-ea"/>
                  <a:cs typeface="MiSans Normal" panose="00000500000000000000" charset="-122"/>
                  <a:sym typeface="MiSans Normal" panose="00000500000000000000" charset="-122"/>
                </a:endParaRPr>
              </a:p>
            </p:txBody>
          </p:sp>
        </mc:Choice>
        <mc:Fallback>
          <p:sp>
            <p:nvSpPr>
              <p:cNvPr id="4" name="圆角矩形 3"/>
              <p:cNvSpPr>
                <a:spLocks noRot="1" noChangeAspect="1" noMove="1" noResize="1" noEditPoints="1" noAdjustHandles="1" noChangeArrowheads="1" noChangeShapeType="1" noTextEdit="1"/>
              </p:cNvSpPr>
              <p:nvPr>
                <p:custDataLst>
                  <p:tags r:id="rId6"/>
                </p:custDataLst>
              </p:nvPr>
            </p:nvSpPr>
            <p:spPr>
              <a:xfrm>
                <a:off x="695325" y="1149350"/>
                <a:ext cx="5126990" cy="5140960"/>
              </a:xfrm>
              <a:prstGeom prst="roundRect">
                <a:avLst>
                  <a:gd name="adj" fmla="val 5023"/>
                </a:avLst>
              </a:prstGeom>
              <a:blipFill rotWithShape="1">
                <a:blip r:embed="rId7"/>
                <a:stretch>
                  <a:fillRect l="-7914" t="-14044" r="-11060" b="-17218"/>
                </a:stretch>
              </a:blipFill>
              <a:ln w="6350">
                <a:solidFill>
                  <a:schemeClr val="accent1">
                    <a:alpha val="30000"/>
                  </a:schemeClr>
                </a:solidFill>
                <a:prstDash val="solid"/>
              </a:ln>
              <a:effectLst>
                <a:outerShdw blurRad="571500" dist="114300" dir="2700000" algn="tl" rotWithShape="0">
                  <a:schemeClr val="accent1">
                    <a:lumMod val="75000"/>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2" name="图片 1"/>
          <p:cNvPicPr>
            <a:picLocks noChangeAspect="1"/>
          </p:cNvPicPr>
          <p:nvPr/>
        </p:nvPicPr>
        <p:blipFill>
          <a:blip r:embed="rId8"/>
          <a:stretch>
            <a:fillRect/>
          </a:stretch>
        </p:blipFill>
        <p:spPr>
          <a:xfrm>
            <a:off x="6868160" y="1525905"/>
            <a:ext cx="1956435" cy="1793240"/>
          </a:xfrm>
          <a:prstGeom prst="rect">
            <a:avLst/>
          </a:prstGeom>
        </p:spPr>
      </p:pic>
      <p:pic>
        <p:nvPicPr>
          <p:cNvPr id="7" name="图片 6"/>
          <p:cNvPicPr>
            <a:picLocks noChangeAspect="1"/>
          </p:cNvPicPr>
          <p:nvPr/>
        </p:nvPicPr>
        <p:blipFill>
          <a:blip r:embed="rId9"/>
          <a:stretch>
            <a:fillRect/>
          </a:stretch>
        </p:blipFill>
        <p:spPr>
          <a:xfrm>
            <a:off x="6931660" y="3701415"/>
            <a:ext cx="3998595" cy="2115185"/>
          </a:xfrm>
          <a:prstGeom prst="rect">
            <a:avLst/>
          </a:prstGeom>
        </p:spPr>
      </p:pic>
      <p:sp>
        <p:nvSpPr>
          <p:cNvPr id="8" name="文本框 7"/>
          <p:cNvSpPr txBox="1"/>
          <p:nvPr/>
        </p:nvSpPr>
        <p:spPr>
          <a:xfrm>
            <a:off x="8910955" y="1646555"/>
            <a:ext cx="2019935" cy="1538605"/>
          </a:xfrm>
          <a:prstGeom prst="rect">
            <a:avLst/>
          </a:prstGeom>
          <a:noFill/>
        </p:spPr>
        <p:txBody>
          <a:bodyPr wrap="square" rtlCol="0">
            <a:noAutofit/>
          </a:bodyPr>
          <a:p>
            <a:r>
              <a:rPr lang="zh-CN" altLang="en-US"/>
              <a:t>垂直于电流元的平面内磁感应线是一系列</a:t>
            </a:r>
            <a:r>
              <a:rPr lang="zh-CN" altLang="en-US"/>
              <a:t>同心圆</a:t>
            </a:r>
            <a:endParaRPr lang="zh-CN" altLang="en-US"/>
          </a:p>
        </p:txBody>
      </p:sp>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1633855"/>
            <a:ext cx="2563495" cy="2598420"/>
          </a:xfrm>
        </p:spPr>
        <p:txBody>
          <a:bodyPr anchor="b" anchorCtr="0"/>
          <a:lstStyle/>
          <a:p>
            <a:pPr algn="ctr"/>
            <a:r>
              <a:rPr lang="en-US" altLang="zh-CN" sz="3600">
                <a:latin typeface="华文中宋" panose="02010600040101010101" charset="-122"/>
                <a:ea typeface="华文中宋" panose="02010600040101010101" charset="-122"/>
              </a:rPr>
              <a:t>03</a:t>
            </a:r>
            <a:r>
              <a:rPr lang="zh-CN" altLang="en-US" sz="3600">
                <a:latin typeface="华文中宋" panose="02010600040101010101" charset="-122"/>
                <a:ea typeface="华文中宋" panose="02010600040101010101" charset="-122"/>
              </a:rPr>
              <a:t>向量场的</a:t>
            </a:r>
            <a:br>
              <a:rPr lang="zh-CN" altLang="en-US" sz="3600">
                <a:latin typeface="华文中宋" panose="02010600040101010101" charset="-122"/>
                <a:ea typeface="华文中宋" panose="02010600040101010101" charset="-122"/>
              </a:rPr>
            </a:br>
            <a:r>
              <a:rPr lang="zh-CN" altLang="en-US" sz="3600">
                <a:latin typeface="华文中宋" panose="02010600040101010101" charset="-122"/>
                <a:ea typeface="华文中宋" panose="02010600040101010101" charset="-122"/>
              </a:rPr>
              <a:t>环量与</a:t>
            </a:r>
            <a:r>
              <a:rPr lang="zh-CN" altLang="en-US" sz="3600">
                <a:latin typeface="华文中宋" panose="02010600040101010101" charset="-122"/>
                <a:ea typeface="华文中宋" panose="02010600040101010101" charset="-122"/>
              </a:rPr>
              <a:t>旋度</a:t>
            </a:r>
            <a:br>
              <a:rPr lang="zh-CN" altLang="en-US" sz="3600">
                <a:latin typeface="华文中宋" panose="02010600040101010101" charset="-122"/>
                <a:ea typeface="华文中宋" panose="02010600040101010101" charset="-122"/>
              </a:rPr>
            </a:br>
            <a:endParaRPr lang="zh-CN" altLang="en-US" sz="3600">
              <a:latin typeface="华文中宋" panose="02010600040101010101" charset="-122"/>
              <a:ea typeface="华文中宋" panose="02010600040101010101" charset="-122"/>
            </a:endParaRPr>
          </a:p>
        </p:txBody>
      </p:sp>
      <mc:AlternateContent xmlns:mc="http://schemas.openxmlformats.org/markup-compatibility/2006">
        <mc:Choice xmlns:a14="http://schemas.microsoft.com/office/drawing/2010/main" Requires="a14">
          <p:sp>
            <p:nvSpPr>
              <p:cNvPr id="4" name="正文"/>
              <p:cNvSpPr txBox="1"/>
              <p:nvPr>
                <p:custDataLst>
                  <p:tags r:id="rId2"/>
                </p:custDataLst>
              </p:nvPr>
            </p:nvSpPr>
            <p:spPr>
              <a:xfrm>
                <a:off x="3763010" y="1741170"/>
                <a:ext cx="6567805" cy="1499870"/>
              </a:xfrm>
              <a:prstGeom prst="rect">
                <a:avLst/>
              </a:prstGeom>
              <a:noFill/>
            </p:spPr>
            <p:txBody>
              <a:bodyPr wrap="square" lIns="90170" tIns="46990" rIns="90170" bIns="46990" rtlCol="0" anchor="ctr" anchorCtr="0">
                <a:normAutofit/>
              </a:bodyPr>
              <a:lstStyle/>
              <a:p>
                <a:pPr indent="0" algn="just" fontAlgn="auto">
                  <a:lnSpc>
                    <a:spcPct val="140000"/>
                  </a:lnSpc>
                </a:pP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设</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F</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为区域Ω上的一个向量场，</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C</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是区域中的一条光滑</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封闭曲线，</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C</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的单位切向量为</a:t>
                </a:r>
                <a14:m>
                  <m:oMath xmlns:m="http://schemas.openxmlformats.org/officeDocument/2006/math">
                    <m:r>
                      <a:rPr lang="en-US" altLang="zh-CN" sz="2000" i="1" kern="0" spc="0" dirty="0">
                        <a:ln>
                          <a:noFill/>
                          <a:prstDash val="sysDot"/>
                        </a:ln>
                        <a:solidFill>
                          <a:schemeClr val="tx1">
                            <a:lumMod val="85000"/>
                            <a:lumOff val="15000"/>
                          </a:schemeClr>
                        </a:solidFill>
                        <a:latin typeface="Cambria Math" panose="02040503050406030204" charset="0"/>
                        <a:ea typeface="华文中宋" panose="02010600040101010101" charset="-122"/>
                        <a:cs typeface="Cambria Math" panose="02040503050406030204" charset="0"/>
                        <a:sym typeface="+mn-ea"/>
                      </a:rPr>
                      <m:t>𝜏</m:t>
                    </m:r>
                  </m:oMath>
                </a14:m>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，则称</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F</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沿</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C</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的第二型曲线积分（</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ds</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是</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指非常小的</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弧长）</a:t>
                </a:r>
                <a:endPar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p:txBody>
          </p:sp>
        </mc:Choice>
        <mc:Fallback>
          <p:sp>
            <p:nvSpPr>
              <p:cNvPr id="4" name="正文"/>
              <p:cNvSpPr txBox="1">
                <a:spLocks noRot="1" noChangeAspect="1" noMove="1" noResize="1" noEditPoints="1" noAdjustHandles="1" noChangeArrowheads="1" noChangeShapeType="1" noTextEdit="1"/>
              </p:cNvSpPr>
              <p:nvPr>
                <p:custDataLst>
                  <p:tags r:id="rId3"/>
                </p:custDataLst>
              </p:nvPr>
            </p:nvSpPr>
            <p:spPr>
              <a:xfrm>
                <a:off x="3763010" y="1741170"/>
                <a:ext cx="6567805" cy="1499870"/>
              </a:xfrm>
              <a:prstGeom prst="rect">
                <a:avLst/>
              </a:prstGeom>
              <a:blipFill rotWithShape="1">
                <a:blip r:embed="rId4"/>
                <a:stretch>
                  <a:fillRect/>
                </a:stretch>
              </a:blipFill>
            </p:spPr>
            <p:txBody>
              <a:bodyPr/>
              <a:lstStyle/>
              <a:p>
                <a:r>
                  <a:rPr lang="zh-CN" altLang="en-US">
                    <a:noFill/>
                  </a:rPr>
                  <a:t> </a:t>
                </a:r>
              </a:p>
            </p:txBody>
          </p:sp>
        </mc:Fallback>
      </mc:AlternateContent>
      <p:sp>
        <p:nvSpPr>
          <p:cNvPr id="3" name="矩形 2"/>
          <p:cNvSpPr/>
          <p:nvPr>
            <p:custDataLst>
              <p:tags r:id="rId5"/>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6"/>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 name="文本框 4"/>
          <p:cNvSpPr txBox="1"/>
          <p:nvPr/>
        </p:nvSpPr>
        <p:spPr>
          <a:xfrm>
            <a:off x="5147310" y="1265555"/>
            <a:ext cx="3259455" cy="645160"/>
          </a:xfrm>
          <a:prstGeom prst="rect">
            <a:avLst/>
          </a:prstGeom>
          <a:noFill/>
        </p:spPr>
        <p:txBody>
          <a:bodyPr wrap="square" rtlCol="0">
            <a:spAutoFit/>
          </a:bodyPr>
          <a:p>
            <a:pPr algn="ctr"/>
            <a:r>
              <a:rPr lang="zh-CN" altLang="en-US" sz="3600">
                <a:latin typeface="华文新魏" panose="02010800040101010101" charset="-122"/>
                <a:ea typeface="华文新魏" panose="02010800040101010101" charset="-122"/>
              </a:rPr>
              <a:t>环量定义</a:t>
            </a:r>
            <a:endParaRPr lang="zh-CN" altLang="en-US" sz="3600">
              <a:latin typeface="华文新魏" panose="02010800040101010101" charset="-122"/>
              <a:ea typeface="华文新魏" panose="02010800040101010101" charset="-122"/>
            </a:endParaRPr>
          </a:p>
        </p:txBody>
      </p:sp>
      <p:sp>
        <p:nvSpPr>
          <p:cNvPr id="6" name="文本框 5"/>
          <p:cNvSpPr txBox="1"/>
          <p:nvPr/>
        </p:nvSpPr>
        <p:spPr>
          <a:xfrm>
            <a:off x="3763010" y="4465320"/>
            <a:ext cx="6296025" cy="39878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为向量场</a:t>
            </a:r>
            <a:r>
              <a:rPr lang="en-US" altLang="zh-CN" sz="2000">
                <a:latin typeface="华文中宋" panose="02010600040101010101" charset="-122"/>
                <a:ea typeface="华文中宋" panose="02010600040101010101" charset="-122"/>
                <a:cs typeface="华文中宋" panose="02010600040101010101" charset="-122"/>
              </a:rPr>
              <a:t>F</a:t>
            </a:r>
            <a:r>
              <a:rPr lang="zh-CN" altLang="en-US" sz="2000">
                <a:latin typeface="华文中宋" panose="02010600040101010101" charset="-122"/>
                <a:ea typeface="华文中宋" panose="02010600040101010101" charset="-122"/>
                <a:cs typeface="华文中宋" panose="02010600040101010101" charset="-122"/>
              </a:rPr>
              <a:t>穿过曲线</a:t>
            </a:r>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的</a:t>
            </a:r>
            <a:r>
              <a:rPr lang="zh-CN" altLang="en-US" sz="2000">
                <a:solidFill>
                  <a:schemeClr val="accent1">
                    <a:lumMod val="75000"/>
                  </a:schemeClr>
                </a:solidFill>
                <a:latin typeface="华文中宋" panose="02010600040101010101" charset="-122"/>
                <a:ea typeface="华文中宋" panose="02010600040101010101" charset="-122"/>
                <a:cs typeface="华文中宋" panose="02010600040101010101" charset="-122"/>
              </a:rPr>
              <a:t>环</a:t>
            </a:r>
            <a:r>
              <a:rPr lang="zh-CN" altLang="en-US" sz="2000" b="1">
                <a:solidFill>
                  <a:schemeClr val="accent1">
                    <a:lumMod val="75000"/>
                  </a:schemeClr>
                </a:solidFill>
                <a:latin typeface="华文中宋" panose="02010600040101010101" charset="-122"/>
                <a:ea typeface="华文中宋" panose="02010600040101010101" charset="-122"/>
                <a:cs typeface="华文中宋" panose="02010600040101010101" charset="-122"/>
              </a:rPr>
              <a:t>量</a:t>
            </a:r>
            <a:endParaRPr lang="zh-CN" altLang="en-US" sz="2000" b="1">
              <a:solidFill>
                <a:schemeClr val="accent1">
                  <a:lumMod val="75000"/>
                </a:schemeClr>
              </a:solidFill>
              <a:latin typeface="华文中宋" panose="02010600040101010101" charset="-122"/>
              <a:ea typeface="华文中宋" panose="02010600040101010101" charset="-122"/>
              <a:cs typeface="华文中宋" panose="02010600040101010101" charset="-122"/>
            </a:endParaRPr>
          </a:p>
        </p:txBody>
      </p:sp>
      <mc:AlternateContent xmlns:mc="http://schemas.openxmlformats.org/markup-compatibility/2006">
        <mc:Choice xmlns:a14="http://schemas.microsoft.com/office/drawing/2010/main" Requires="a14">
          <p:sp>
            <p:nvSpPr>
              <p:cNvPr id="9" name="文本框 8"/>
              <p:cNvSpPr txBox="1"/>
              <p:nvPr/>
            </p:nvSpPr>
            <p:spPr>
              <a:xfrm>
                <a:off x="5090096" y="3240024"/>
                <a:ext cx="1954530" cy="7334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𝐶</m:t>
                          </m:r>
                        </m:sub>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𝑑𝑟</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e>
                      </m:nary>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5090096" y="3240024"/>
                <a:ext cx="1954530" cy="733425"/>
              </a:xfrm>
              <a:prstGeom prst="rect">
                <a:avLst/>
              </a:prstGeom>
              <a:blipFill rotWithShape="1">
                <a:blip r:embed="rId7"/>
                <a:stretch>
                  <a:fillRect l="-29" t="-35" r="29"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7008431" y="3241294"/>
                <a:ext cx="2199005" cy="7334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𝐶</m:t>
                          </m:r>
                        </m:sub>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𝑑𝑠</m:t>
                          </m:r>
                        </m:e>
                      </m:nary>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7008431" y="3241294"/>
                <a:ext cx="2199005" cy="733425"/>
              </a:xfrm>
              <a:prstGeom prst="rect">
                <a:avLst/>
              </a:prstGeom>
              <a:blipFill rotWithShape="1">
                <a:blip r:embed="rId8"/>
                <a:stretch>
                  <a:fillRect l="-26" t="-35" r="26" b="35"/>
                </a:stretch>
              </a:blipFill>
            </p:spPr>
            <p:txBody>
              <a:bodyPr/>
              <a:lstStyle/>
              <a:p>
                <a:r>
                  <a:rPr lang="zh-CN" altLang="en-US">
                    <a:noFill/>
                  </a:rPr>
                  <a:t> </a:t>
                </a:r>
              </a:p>
            </p:txBody>
          </p:sp>
        </mc:Fallback>
      </mc:AlternateContent>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8063230" y="2618740"/>
            <a:ext cx="3053080" cy="3476625"/>
          </a:xfrm>
          <a:prstGeom prst="rect">
            <a:avLst/>
          </a:prstGeom>
        </p:spPr>
      </p:pic>
      <p:sp>
        <p:nvSpPr>
          <p:cNvPr id="9" name="矩形 8"/>
          <p:cNvSpPr/>
          <p:nvPr>
            <p:custDataLst>
              <p:tags r:id="rId2"/>
            </p:custDataLst>
          </p:nvPr>
        </p:nvSpPr>
        <p:spPr>
          <a:xfrm>
            <a:off x="205105" y="2996565"/>
            <a:ext cx="6421755" cy="330708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6" name="标题 5"/>
          <p:cNvSpPr>
            <a:spLocks noGrp="1"/>
          </p:cNvSpPr>
          <p:nvPr>
            <p:ph type="title"/>
            <p:custDataLst>
              <p:tags r:id="rId3"/>
            </p:custDataLst>
          </p:nvPr>
        </p:nvSpPr>
        <p:spPr>
          <a:xfrm>
            <a:off x="3522980" y="0"/>
            <a:ext cx="5146675" cy="842010"/>
          </a:xfrm>
        </p:spPr>
        <p:txBody>
          <a:bodyPr lIns="36195"/>
          <a:lstStyle/>
          <a:p>
            <a:pPr algn="ctr"/>
            <a:r>
              <a:rPr lang="zh-CN" altLang="en-US" dirty="0">
                <a:solidFill>
                  <a:schemeClr val="tx1"/>
                </a:solidFill>
                <a:latin typeface="华文中宋" panose="02010600040101010101" charset="-122"/>
                <a:ea typeface="华文中宋" panose="02010600040101010101" charset="-122"/>
              </a:rPr>
              <a:t>环量的具体意义</a:t>
            </a:r>
            <a:endParaRPr lang="zh-CN" altLang="en-US" dirty="0">
              <a:solidFill>
                <a:schemeClr val="tx1"/>
              </a:solidFill>
              <a:latin typeface="华文中宋" panose="02010600040101010101" charset="-122"/>
              <a:ea typeface="华文中宋" panose="02010600040101010101" charset="-122"/>
            </a:endParaRPr>
          </a:p>
        </p:txBody>
      </p:sp>
      <p:sp>
        <p:nvSpPr>
          <p:cNvPr id="7" name="文本占位符 6"/>
          <p:cNvSpPr>
            <a:spLocks noGrp="1"/>
          </p:cNvSpPr>
          <p:nvPr>
            <p:ph type="body" idx="1"/>
            <p:custDataLst>
              <p:tags r:id="rId4"/>
            </p:custDataLst>
          </p:nvPr>
        </p:nvSpPr>
        <p:spPr>
          <a:xfrm>
            <a:off x="0" y="1078230"/>
            <a:ext cx="12191365" cy="536575"/>
          </a:xfrm>
          <a:gradFill>
            <a:gsLst>
              <a:gs pos="100000">
                <a:schemeClr val="accent1">
                  <a:lumMod val="80000"/>
                  <a:lumOff val="20000"/>
                </a:schemeClr>
              </a:gs>
              <a:gs pos="34000">
                <a:schemeClr val="accent1"/>
              </a:gs>
            </a:gsLst>
            <a:lin ang="18900000" scaled="0"/>
          </a:gradFill>
        </p:spPr>
        <p:txBody>
          <a:bodyPr lIns="431800" tIns="36195" bIns="0">
            <a:noAutofit/>
          </a:bodyPr>
          <a:lstStyle/>
          <a:p>
            <a:pPr algn="ctr"/>
            <a:r>
              <a:rPr lang="zh-CN" altLang="en-US" dirty="0">
                <a:solidFill>
                  <a:srgbClr val="FFFFFF"/>
                </a:solidFill>
                <a:latin typeface="+mn-lt"/>
              </a:rPr>
              <a:t>为了分析环量的具体意义，我们将积分表示为和的</a:t>
            </a:r>
            <a:r>
              <a:rPr lang="zh-CN" altLang="en-US" dirty="0">
                <a:solidFill>
                  <a:srgbClr val="FFFFFF"/>
                </a:solidFill>
                <a:latin typeface="+mn-lt"/>
              </a:rPr>
              <a:t>极限</a:t>
            </a:r>
            <a:endParaRPr lang="zh-CN" altLang="en-US" dirty="0">
              <a:solidFill>
                <a:srgbClr val="FFFFFF"/>
              </a:solidFill>
              <a:latin typeface="+mn-lt"/>
            </a:endParaRPr>
          </a:p>
        </p:txBody>
      </p:sp>
      <mc:AlternateContent xmlns:mc="http://schemas.openxmlformats.org/markup-compatibility/2006">
        <mc:Choice xmlns:a14="http://schemas.microsoft.com/office/drawing/2010/main" Requires="a14">
          <p:sp>
            <p:nvSpPr>
              <p:cNvPr id="10" name="正文"/>
              <p:cNvSpPr txBox="1"/>
              <p:nvPr>
                <p:custDataLst>
                  <p:tags r:id="rId5"/>
                </p:custDataLst>
              </p:nvPr>
            </p:nvSpPr>
            <p:spPr>
              <a:xfrm>
                <a:off x="457200" y="4461510"/>
                <a:ext cx="5829935" cy="1633855"/>
              </a:xfrm>
              <a:prstGeom prst="rect">
                <a:avLst/>
              </a:prstGeom>
              <a:noFill/>
            </p:spPr>
            <p:txBody>
              <a:bodyPr wrap="square" lIns="0" tIns="0" rIns="0" bIns="0" rtlCol="0" anchor="t" anchorCtr="0">
                <a:noAutofit/>
              </a:bodyPr>
              <a:lstStyle/>
              <a:p>
                <a:pPr indent="0" algn="l" fontAlgn="auto">
                  <a:lnSpc>
                    <a:spcPct val="130000"/>
                  </a:lnSpc>
                  <a:buNone/>
                </a:pP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2</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考虑由点电荷激发的</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静电场：</a:t>
                </a:r>
                <a:endPar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buNone/>
                </a:pP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显然由之前的分析我们知道</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a:t>
                </a:r>
                <a14:m>
                  <m:oMath xmlns:m="http://schemas.openxmlformats.org/officeDocument/2006/math">
                    <m:nary>
                      <m:naryPr>
                        <m:chr m:val="∬"/>
                        <m:limLoc m:val="subSup"/>
                        <m:ctrlPr>
                          <a:rPr lang="en-US" altLang="zh-CN" sz="1600" i="1">
                            <a:latin typeface="Cambria Math" panose="02040503050406030204" charset="0"/>
                            <a:cs typeface="Cambria Math" panose="02040503050406030204" charset="0"/>
                          </a:rPr>
                        </m:ctrlPr>
                      </m:naryPr>
                      <m:sub>
                        <m:r>
                          <a:rPr lang="en-US" altLang="zh-CN" sz="1600" i="1">
                            <a:latin typeface="Cambria Math" panose="02040503050406030204" charset="0"/>
                            <a:cs typeface="Cambria Math" panose="02040503050406030204" charset="0"/>
                          </a:rPr>
                          <m:t>𝐶</m:t>
                        </m:r>
                      </m:sub>
                      <m:sup/>
                      <m:e>
                        <m:r>
                          <a:rPr lang="en-US" altLang="zh-CN" sz="1600" i="1">
                            <a:latin typeface="Cambria Math" panose="02040503050406030204" charset="0"/>
                            <a:cs typeface="Cambria Math" panose="02040503050406030204" charset="0"/>
                          </a:rPr>
                          <m:t>𝐸</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m:t>
                        </m:r>
                        <m:r>
                          <a:rPr lang="en-US" altLang="zh-CN" sz="1600" i="1">
                            <a:latin typeface="Cambria Math" panose="02040503050406030204" charset="0"/>
                            <a:cs typeface="Cambria Math" panose="02040503050406030204" charset="0"/>
                          </a:rPr>
                          <m:t>) ∙</m:t>
                        </m:r>
                        <m:r>
                          <a:rPr lang="en-US" altLang="zh-CN" sz="1600" i="1">
                            <a:latin typeface="Cambria Math" panose="02040503050406030204" charset="0"/>
                            <a:cs typeface="Cambria Math" panose="02040503050406030204" charset="0"/>
                          </a:rPr>
                          <m:t>𝑑𝑟</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 </m:t>
                        </m:r>
                      </m:e>
                    </m:nary>
                  </m:oMath>
                </a14:m>
                <a:endParaRPr lang="en-US" altLang="zh-CN" sz="1600" i="1">
                  <a:latin typeface="Cambria Math" panose="02040503050406030204" charset="0"/>
                  <a:cs typeface="Cambria Math" panose="02040503050406030204" charset="0"/>
                </a:endParaRPr>
              </a:p>
              <a:p>
                <a:pPr indent="0" algn="l" fontAlgn="auto">
                  <a:lnSpc>
                    <a:spcPct val="130000"/>
                  </a:lnSpc>
                  <a:buNone/>
                </a:pP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在点电荷电场中：环量为</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0</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等价于此电场为保守</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场</a:t>
                </a:r>
                <a:endPar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p:txBody>
          </p:sp>
        </mc:Choice>
        <mc:Fallback>
          <p:sp>
            <p:nvSpPr>
              <p:cNvPr id="10" name="正文"/>
              <p:cNvSpPr txBox="1">
                <a:spLocks noRot="1" noChangeAspect="1" noMove="1" noResize="1" noEditPoints="1" noAdjustHandles="1" noChangeArrowheads="1" noChangeShapeType="1" noTextEdit="1"/>
              </p:cNvSpPr>
              <p:nvPr>
                <p:custDataLst>
                  <p:tags r:id="rId6"/>
                </p:custDataLst>
              </p:nvPr>
            </p:nvSpPr>
            <p:spPr>
              <a:xfrm>
                <a:off x="457200" y="4461510"/>
                <a:ext cx="5829935" cy="163385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正文"/>
              <p:cNvSpPr txBox="1"/>
              <p:nvPr>
                <p:custDataLst>
                  <p:tags r:id="rId8"/>
                </p:custDataLst>
              </p:nvPr>
            </p:nvSpPr>
            <p:spPr>
              <a:xfrm>
                <a:off x="457200" y="3121025"/>
                <a:ext cx="5829300" cy="1244600"/>
              </a:xfrm>
              <a:prstGeom prst="rect">
                <a:avLst/>
              </a:prstGeom>
              <a:noFill/>
            </p:spPr>
            <p:txBody>
              <a:bodyPr wrap="square" lIns="0" tIns="0" rIns="0" bIns="0" rtlCol="0" anchor="t" anchorCtr="0">
                <a:normAutofit/>
              </a:bodyPr>
              <a:lstStyle/>
              <a:p>
                <a:pPr indent="0" algn="l" fontAlgn="auto">
                  <a:lnSpc>
                    <a:spcPct val="130000"/>
                  </a:lnSpc>
                  <a:buNone/>
                </a:pPr>
                <a:r>
                  <a:rPr lang="en-US" altLang="zh-CN" spc="150" dirty="0">
                    <a:solidFill>
                      <a:schemeClr val="tx1">
                        <a:lumMod val="85000"/>
                        <a:lumOff val="15000"/>
                      </a:schemeClr>
                    </a:solidFill>
                    <a:ea typeface="微软雅黑" panose="020B0503020204020204" charset="-122"/>
                    <a:sym typeface="+mn-ea"/>
                  </a:rPr>
                  <a:t>1</a:t>
                </a:r>
                <a:r>
                  <a:rPr lang="zh-CN" altLang="en-US" spc="150" dirty="0">
                    <a:solidFill>
                      <a:schemeClr val="tx1">
                        <a:lumMod val="85000"/>
                        <a:lumOff val="15000"/>
                      </a:schemeClr>
                    </a:solidFill>
                    <a:ea typeface="微软雅黑" panose="020B0503020204020204" charset="-122"/>
                    <a:sym typeface="+mn-ea"/>
                  </a:rPr>
                  <a:t>考虑某一流体的速度场：</a:t>
                </a:r>
                <a14:m>
                  <m:oMath xmlns:m="http://schemas.openxmlformats.org/officeDocument/2006/math">
                    <m:r>
                      <a:rPr lang="en-US" altLang="zh-CN" spc="150" dirty="0">
                        <a:solidFill>
                          <a:schemeClr val="tx1">
                            <a:lumMod val="85000"/>
                            <a:lumOff val="15000"/>
                          </a:schemeClr>
                        </a:solidFill>
                        <a:latin typeface="Cambria Math" panose="02040503050406030204" charset="0"/>
                        <a:ea typeface="微软雅黑" panose="020B0503020204020204" charset="-122"/>
                        <a:sym typeface="+mn-ea"/>
                      </a:rPr>
                      <m:t>𝑣</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&gt;</m:t>
                    </m:r>
                    <m:r>
                      <a:rPr lang="en-US" altLang="zh-CN"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0</m:t>
                    </m:r>
                    <m:r>
                      <a:rPr lang="en-US" altLang="zh-CN"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 </m:t>
                    </m:r>
                  </m:oMath>
                </a14:m>
                <a:r>
                  <a:rPr lang="zh-CN" altLang="en-US"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意味着在该点曲线</a:t>
                </a:r>
                <a:r>
                  <a:rPr lang="en-US" altLang="zh-CN"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C</a:t>
                </a:r>
                <a:r>
                  <a:rPr lang="zh-CN" altLang="en-US"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的取向与速度场的走向大致相同；同理</a:t>
                </a:r>
                <a14:m>
                  <m:oMath xmlns:m="http://schemas.openxmlformats.org/officeDocument/2006/math">
                    <m:r>
                      <a:rPr lang="en-US" altLang="zh-CN" spc="150" dirty="0">
                        <a:solidFill>
                          <a:schemeClr val="tx1">
                            <a:lumMod val="85000"/>
                            <a:lumOff val="15000"/>
                          </a:schemeClr>
                        </a:solidFill>
                        <a:latin typeface="Cambria Math" panose="02040503050406030204" charset="0"/>
                        <a:ea typeface="微软雅黑" panose="020B0503020204020204" charset="-122"/>
                        <a:sym typeface="+mn-ea"/>
                      </a:rPr>
                      <m:t>𝑣</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&lt;</m:t>
                    </m:r>
                    <m:r>
                      <a:rPr lang="en-US" altLang="zh-CN"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0</m:t>
                    </m:r>
                    <m:r>
                      <a:rPr lang="en-US" altLang="zh-CN"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 </m:t>
                    </m:r>
                  </m:oMath>
                </a14:m>
                <a:r>
                  <a:rPr lang="zh-CN" altLang="en-US"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时该点曲线</a:t>
                </a:r>
                <a:r>
                  <a:rPr lang="en-US" altLang="zh-CN"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C</a:t>
                </a:r>
                <a:r>
                  <a:rPr lang="zh-CN" altLang="en-US"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的取向与速度场的走向相背。</a:t>
                </a:r>
                <a:endParaRPr lang="zh-CN" altLang="en-US"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endParaRPr>
              </a:p>
              <a:p>
                <a:pPr indent="0" algn="l" fontAlgn="auto">
                  <a:lnSpc>
                    <a:spcPct val="130000"/>
                  </a:lnSpc>
                  <a:buNone/>
                </a:pPr>
                <a:endParaRPr lang="zh-CN" altLang="en-US"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endParaRPr>
              </a:p>
            </p:txBody>
          </p:sp>
        </mc:Choice>
        <mc:Fallback>
          <p:sp>
            <p:nvSpPr>
              <p:cNvPr id="2" name="正文"/>
              <p:cNvSpPr txBox="1">
                <a:spLocks noRot="1" noChangeAspect="1" noMove="1" noResize="1" noEditPoints="1" noAdjustHandles="1" noChangeArrowheads="1" noChangeShapeType="1" noTextEdit="1"/>
              </p:cNvSpPr>
              <p:nvPr>
                <p:custDataLst>
                  <p:tags r:id="rId9"/>
                </p:custDataLst>
              </p:nvPr>
            </p:nvSpPr>
            <p:spPr>
              <a:xfrm>
                <a:off x="457200" y="3121025"/>
                <a:ext cx="5829300" cy="1244600"/>
              </a:xfrm>
              <a:prstGeom prst="rect">
                <a:avLst/>
              </a:prstGeom>
              <a:blipFill rotWithShape="1">
                <a:blip r:embed="rId10"/>
                <a:stretch>
                  <a:fillRect b="-144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0" y="1614805"/>
                <a:ext cx="6096000" cy="73342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𝐶</m:t>
                          </m:r>
                        </m:sub>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𝑑𝑟</m:t>
                          </m:r>
                          <m:r>
                            <a:rPr lang="en-US" altLang="zh-CN" i="1">
                              <a:latin typeface="Cambria Math" panose="02040503050406030204" charset="0"/>
                              <a:cs typeface="Cambria Math" panose="02040503050406030204" charset="0"/>
                            </a:rPr>
                            <m:t>= </m:t>
                          </m:r>
                        </m:e>
                      </m:nary>
                    </m:oMath>
                  </m:oMathPara>
                </a14:m>
                <a:endParaRPr lang="en-US" altLang="zh-CN" i="1">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0" y="1614805"/>
                <a:ext cx="6096000" cy="733425"/>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967230" y="1614805"/>
                <a:ext cx="6096000" cy="73342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𝐶</m:t>
                          </m:r>
                        </m:sub>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𝑑𝑠</m:t>
                          </m:r>
                        </m:e>
                      </m:nary>
                    </m:oMath>
                  </m:oMathPara>
                </a14:m>
                <a:endParaRPr lang="en-US" altLang="zh-CN" i="1">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967230" y="1614805"/>
                <a:ext cx="6096000" cy="733425"/>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6095936" y="1559814"/>
                <a:ext cx="2762885" cy="8699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func>
                        <m:funcPr>
                          <m:ctrlPr>
                            <a:rPr lang="en-US" altLang="zh-CN" i="1">
                              <a:latin typeface="Cambria Math" panose="02040503050406030204" charset="0"/>
                              <a:cs typeface="Cambria Math" panose="02040503050406030204" charset="0"/>
                            </a:rPr>
                          </m:ctrlPr>
                        </m:funcPr>
                        <m:fName>
                          <m:limLow>
                            <m:limLowPr>
                              <m:ctrlPr>
                                <a:rPr lang="en-US" altLang="zh-CN">
                                  <a:latin typeface="Cambria Math" panose="02040503050406030204" charset="0"/>
                                  <a:cs typeface="Cambria Math" panose="02040503050406030204" charset="0"/>
                                </a:rPr>
                              </m:ctrlPr>
                            </m:limLowPr>
                            <m:e>
                              <m:r>
                                <m:rPr>
                                  <m:sty m:val="p"/>
                                </m:rPr>
                                <a:rPr lang="en-US" altLang="zh-CN">
                                  <a:latin typeface="Cambria Math" panose="02040503050406030204" charset="0"/>
                                  <a:cs typeface="Cambria Math" panose="02040503050406030204" charset="0"/>
                                </a:rPr>
                                <m:t>lim</m:t>
                              </m:r>
                            </m:e>
                            <m:lim>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m:t>
                                  </m:r>
                                  <m:r>
                                    <a:rPr lang="en-US" altLang="zh-CN" i="1">
                                      <a:latin typeface="Cambria Math" panose="02040503050406030204" charset="0"/>
                                      <a:ea typeface="MS Mincho" charset="0"/>
                                      <a:cs typeface="Cambria Math" panose="02040503050406030204" charset="0"/>
                                    </a:rPr>
                                    <m:t>0</m:t>
                                  </m:r>
                                </m:e>
                                <m:e>
                                  <m:r>
                                    <a:rPr lang="en-US" altLang="zh-CN" i="1">
                                      <a:latin typeface="Cambria Math" panose="02040503050406030204" charset="0"/>
                                      <a:ea typeface="MS Mincho" charset="0"/>
                                      <a:cs typeface="Cambria Math" panose="02040503050406030204" charset="0"/>
                                    </a:rPr>
                                    <m:t>𝑛</m:t>
                                  </m:r>
                                  <m:r>
                                    <a:rPr lang="en-US" altLang="zh-CN" i="1">
                                      <a:latin typeface="Cambria Math" panose="02040503050406030204" charset="0"/>
                                      <a:ea typeface="MS Mincho" charset="0"/>
                                      <a:cs typeface="Cambria Math" panose="02040503050406030204" charset="0"/>
                                    </a:rPr>
                                    <m:t>→∞</m:t>
                                  </m:r>
                                </m:e>
                              </m:eqArr>
                            </m:lim>
                          </m:limLow>
                        </m:fName>
                        <m:e>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𝜏</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𝑠</m:t>
                              </m:r>
                            </m:e>
                          </m:nary>
                        </m:e>
                      </m:func>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6095936" y="1559814"/>
                <a:ext cx="2762885" cy="869950"/>
              </a:xfrm>
              <a:prstGeom prst="rect">
                <a:avLst/>
              </a:prstGeom>
              <a:blipFill rotWithShape="1">
                <a:blip r:embed="rId13"/>
                <a:stretch>
                  <a:fillRect l="-21" t="-29" r="21" b="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228850" y="2580005"/>
                <a:ext cx="6843395" cy="368300"/>
              </a:xfrm>
              <a:prstGeom prst="rect">
                <a:avLst/>
              </a:prstGeom>
              <a:noFill/>
            </p:spPr>
            <p:txBody>
              <a:bodyPr wrap="square" rtlCol="0">
                <a:spAutoFit/>
              </a:bodyPr>
              <a:p>
                <a14:m>
                  <m:oMath xmlns:m="http://schemas.openxmlformats.org/officeDocument/2006/math">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是指某一分割，</a:t>
                </a:r>
                <a:r>
                  <a:rPr lang="en-US" altLang="zh-CN">
                    <a:latin typeface="Cambria Math" panose="02040503050406030204" charset="0"/>
                    <a:cs typeface="Cambria Math" panose="02040503050406030204" charset="0"/>
                  </a:rPr>
                  <a:t>M</a:t>
                </a:r>
                <a:r>
                  <a:rPr lang="zh-CN" altLang="en-US">
                    <a:latin typeface="Cambria Math" panose="02040503050406030204" charset="0"/>
                    <a:cs typeface="Cambria Math" panose="02040503050406030204" charset="0"/>
                  </a:rPr>
                  <a:t>为</a:t>
                </a:r>
                <a:r>
                  <a:rPr lang="zh-CN" altLang="en-US">
                    <a:latin typeface="Cambria Math" panose="02040503050406030204" charset="0"/>
                    <a:cs typeface="Cambria Math" panose="02040503050406030204" charset="0"/>
                  </a:rPr>
                  <a:t>分割中某一弧段中的任意一点，</a:t>
                </a:r>
                <a14:m>
                  <m:oMath xmlns:m="http://schemas.openxmlformats.org/officeDocument/2006/math">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𝑠</m:t>
                    </m:r>
                  </m:oMath>
                </a14:m>
                <a:r>
                  <a:rPr lang="zh-CN" altLang="en-US">
                    <a:latin typeface="Cambria Math" panose="02040503050406030204" charset="0"/>
                    <a:ea typeface="MS Mincho" charset="0"/>
                    <a:cs typeface="Cambria Math" panose="02040503050406030204" charset="0"/>
                  </a:rPr>
                  <a:t>代表</a:t>
                </a:r>
                <a:r>
                  <a:rPr lang="zh-CN" altLang="en-US">
                    <a:latin typeface="Cambria Math" panose="02040503050406030204" charset="0"/>
                    <a:ea typeface="MS Mincho" charset="0"/>
                    <a:cs typeface="Cambria Math" panose="02040503050406030204" charset="0"/>
                  </a:rPr>
                  <a:t>弧长</a:t>
                </a:r>
                <a:endParaRPr lang="zh-CN" altLang="en-US">
                  <a:latin typeface="Cambria Math" panose="02040503050406030204" charset="0"/>
                  <a:ea typeface="MS Mincho"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228850" y="2580005"/>
                <a:ext cx="6843395" cy="368300"/>
              </a:xfrm>
              <a:prstGeom prst="rect">
                <a:avLst/>
              </a:prstGeom>
              <a:blipFill rotWithShape="1">
                <a:blip r:embed="rId14"/>
                <a:stretch>
                  <a:fillRect/>
                </a:stretch>
              </a:blipFill>
            </p:spPr>
            <p:txBody>
              <a:bodyPr/>
              <a:lstStyle/>
              <a:p>
                <a:r>
                  <a:rPr lang="zh-CN" altLang="en-US">
                    <a:noFill/>
                  </a:rPr>
                  <a:t> </a:t>
                </a:r>
              </a:p>
            </p:txBody>
          </p:sp>
        </mc:Fallback>
      </mc:AlternateContent>
    </p:spTree>
    <p:custDataLst>
      <p:tags r:id="rId1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文"/>
          <p:cNvSpPr txBox="1"/>
          <p:nvPr>
            <p:custDataLst>
              <p:tags r:id="rId1"/>
            </p:custDataLst>
          </p:nvPr>
        </p:nvSpPr>
        <p:spPr>
          <a:xfrm>
            <a:off x="908050" y="1193800"/>
            <a:ext cx="10828020" cy="775335"/>
          </a:xfrm>
          <a:prstGeom prst="rect">
            <a:avLst/>
          </a:prstGeom>
          <a:noFill/>
        </p:spPr>
        <p:txBody>
          <a:bodyPr wrap="square" lIns="90170" tIns="46990" rIns="90170" bIns="46990" rtlCol="0" anchor="ctr" anchorCtr="0">
            <a:normAutofit/>
          </a:bodyPr>
          <a:lstStyle/>
          <a:p>
            <a:pPr indent="0" algn="just" fontAlgn="auto">
              <a:lnSpc>
                <a:spcPct val="130000"/>
              </a:lnSpc>
            </a:pPr>
            <a:r>
              <a:rPr lang="zh-CN" altLang="en-US" sz="24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为了更好的了解向量场走向的具体、局部状况，我们类似于散度引进了旋度</a:t>
            </a:r>
            <a:endParaRPr lang="zh-CN" altLang="en-US" sz="24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p:txBody>
      </p:sp>
      <p:sp>
        <p:nvSpPr>
          <p:cNvPr id="3" name="标题 2"/>
          <p:cNvSpPr>
            <a:spLocks noGrp="1"/>
          </p:cNvSpPr>
          <p:nvPr>
            <p:ph type="title"/>
            <p:custDataLst>
              <p:tags r:id="rId2"/>
            </p:custDataLst>
          </p:nvPr>
        </p:nvSpPr>
        <p:spPr>
          <a:xfrm>
            <a:off x="948690" y="535305"/>
            <a:ext cx="10346055" cy="720090"/>
          </a:xfrm>
        </p:spPr>
        <p:txBody>
          <a:bodyPr>
            <a:noAutofit/>
          </a:bodyPr>
          <a:lstStyle/>
          <a:p>
            <a:pPr algn="ctr"/>
            <a:r>
              <a:rPr lang="zh-CN" altLang="en-US" sz="4800">
                <a:latin typeface="华文新魏" panose="02010800040101010101" charset="-122"/>
                <a:ea typeface="华文新魏" panose="02010800040101010101" charset="-122"/>
              </a:rPr>
              <a:t>向量场的</a:t>
            </a:r>
            <a:r>
              <a:rPr lang="zh-CN" altLang="en-US" sz="4800">
                <a:latin typeface="华文新魏" panose="02010800040101010101" charset="-122"/>
                <a:ea typeface="华文新魏" panose="02010800040101010101" charset="-122"/>
              </a:rPr>
              <a:t>旋度定义</a:t>
            </a:r>
            <a:endParaRPr lang="zh-CN" altLang="en-US" sz="4800">
              <a:latin typeface="华文新魏" panose="02010800040101010101" charset="-122"/>
              <a:ea typeface="华文新魏" panose="02010800040101010101" charset="-122"/>
            </a:endParaRPr>
          </a:p>
        </p:txBody>
      </p:sp>
      <p:sp>
        <p:nvSpPr>
          <p:cNvPr id="27" name="任意多边形: 形状 26"/>
          <p:cNvSpPr/>
          <p:nvPr>
            <p:custDataLst>
              <p:tags r:id="rId3"/>
            </p:custDataLst>
          </p:nvPr>
        </p:nvSpPr>
        <p:spPr>
          <a:xfrm>
            <a:off x="11736343" y="5058507"/>
            <a:ext cx="455657" cy="911313"/>
          </a:xfrm>
          <a:custGeom>
            <a:avLst/>
            <a:gdLst>
              <a:gd name="connsiteX0" fmla="*/ 455657 w 455657"/>
              <a:gd name="connsiteY0" fmla="*/ 0 h 911313"/>
              <a:gd name="connsiteX1" fmla="*/ 455657 w 455657"/>
              <a:gd name="connsiteY1" fmla="*/ 911313 h 911313"/>
              <a:gd name="connsiteX2" fmla="*/ 124404 w 455657"/>
              <a:gd name="connsiteY2" fmla="*/ 580060 h 911313"/>
              <a:gd name="connsiteX3" fmla="*/ 112496 w 455657"/>
              <a:gd name="connsiteY3" fmla="*/ 580060 h 911313"/>
              <a:gd name="connsiteX4" fmla="*/ 112496 w 455657"/>
              <a:gd name="connsiteY4" fmla="*/ 568152 h 911313"/>
              <a:gd name="connsiteX5" fmla="*/ 0 w 455657"/>
              <a:gd name="connsiteY5" fmla="*/ 455657 h 9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57" h="911313">
                <a:moveTo>
                  <a:pt x="455657" y="0"/>
                </a:moveTo>
                <a:lnTo>
                  <a:pt x="455657" y="911313"/>
                </a:lnTo>
                <a:lnTo>
                  <a:pt x="124404" y="580060"/>
                </a:lnTo>
                <a:lnTo>
                  <a:pt x="112496" y="580060"/>
                </a:lnTo>
                <a:lnTo>
                  <a:pt x="112496" y="568152"/>
                </a:lnTo>
                <a:lnTo>
                  <a:pt x="0" y="455657"/>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4"/>
            </p:custDataLst>
          </p:nvPr>
        </p:nvSpPr>
        <p:spPr>
          <a:xfrm>
            <a:off x="-1220" y="975373"/>
            <a:ext cx="632407" cy="1258493"/>
          </a:xfrm>
          <a:custGeom>
            <a:avLst/>
            <a:gdLst>
              <a:gd name="connsiteX0" fmla="*/ 0 w 2359678"/>
              <a:gd name="connsiteY0" fmla="*/ 0 h 4719355"/>
              <a:gd name="connsiteX1" fmla="*/ 2359678 w 2359678"/>
              <a:gd name="connsiteY1" fmla="*/ 2359677 h 4719355"/>
              <a:gd name="connsiteX2" fmla="*/ 0 w 2359678"/>
              <a:gd name="connsiteY2" fmla="*/ 4719355 h 4719355"/>
            </a:gdLst>
            <a:ahLst/>
            <a:cxnLst>
              <a:cxn ang="0">
                <a:pos x="connsiteX0" y="connsiteY0"/>
              </a:cxn>
              <a:cxn ang="0">
                <a:pos x="connsiteX1" y="connsiteY1"/>
              </a:cxn>
              <a:cxn ang="0">
                <a:pos x="connsiteX2" y="connsiteY2"/>
              </a:cxn>
            </a:cxnLst>
            <a:rect l="l" t="t" r="r" b="b"/>
            <a:pathLst>
              <a:path w="2359678" h="4719355">
                <a:moveTo>
                  <a:pt x="0" y="0"/>
                </a:moveTo>
                <a:lnTo>
                  <a:pt x="2359678" y="2359677"/>
                </a:lnTo>
                <a:lnTo>
                  <a:pt x="0" y="4719355"/>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5"/>
            </p:custDataLst>
          </p:nvPr>
        </p:nvSpPr>
        <p:spPr>
          <a:xfrm>
            <a:off x="-2538" y="1104676"/>
            <a:ext cx="633424" cy="1260516"/>
          </a:xfrm>
          <a:custGeom>
            <a:avLst/>
            <a:gdLst>
              <a:gd name="connsiteX0" fmla="*/ 0 w 2576331"/>
              <a:gd name="connsiteY0" fmla="*/ 0 h 5152662"/>
              <a:gd name="connsiteX1" fmla="*/ 2576331 w 2576331"/>
              <a:gd name="connsiteY1" fmla="*/ 2576331 h 5152662"/>
              <a:gd name="connsiteX2" fmla="*/ 0 w 2576331"/>
              <a:gd name="connsiteY2" fmla="*/ 5152662 h 5152662"/>
            </a:gdLst>
            <a:ahLst/>
            <a:cxnLst>
              <a:cxn ang="0">
                <a:pos x="connsiteX0" y="connsiteY0"/>
              </a:cxn>
              <a:cxn ang="0">
                <a:pos x="connsiteX1" y="connsiteY1"/>
              </a:cxn>
              <a:cxn ang="0">
                <a:pos x="connsiteX2" y="connsiteY2"/>
              </a:cxn>
            </a:cxnLst>
            <a:rect l="l" t="t" r="r" b="b"/>
            <a:pathLst>
              <a:path w="2576331" h="5152662">
                <a:moveTo>
                  <a:pt x="0" y="0"/>
                </a:moveTo>
                <a:lnTo>
                  <a:pt x="2576331" y="2576331"/>
                </a:lnTo>
                <a:lnTo>
                  <a:pt x="0" y="5152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custDataLst>
              <p:tags r:id="rId6"/>
            </p:custDataLst>
          </p:nvPr>
        </p:nvSpPr>
        <p:spPr>
          <a:xfrm>
            <a:off x="11736341" y="4915409"/>
            <a:ext cx="455656" cy="911313"/>
          </a:xfrm>
          <a:custGeom>
            <a:avLst/>
            <a:gdLst>
              <a:gd name="connsiteX0" fmla="*/ 455656 w 455656"/>
              <a:gd name="connsiteY0" fmla="*/ 0 h 911313"/>
              <a:gd name="connsiteX1" fmla="*/ 455656 w 455656"/>
              <a:gd name="connsiteY1" fmla="*/ 911313 h 911313"/>
              <a:gd name="connsiteX2" fmla="*/ 0 w 455656"/>
              <a:gd name="connsiteY2" fmla="*/ 455657 h 911313"/>
            </a:gdLst>
            <a:ahLst/>
            <a:cxnLst>
              <a:cxn ang="0">
                <a:pos x="connsiteX0" y="connsiteY0"/>
              </a:cxn>
              <a:cxn ang="0">
                <a:pos x="connsiteX1" y="connsiteY1"/>
              </a:cxn>
              <a:cxn ang="0">
                <a:pos x="connsiteX2" y="connsiteY2"/>
              </a:cxn>
            </a:cxnLst>
            <a:rect l="l" t="t" r="r" b="b"/>
            <a:pathLst>
              <a:path w="455656" h="911313">
                <a:moveTo>
                  <a:pt x="455656" y="0"/>
                </a:moveTo>
                <a:lnTo>
                  <a:pt x="455656" y="911313"/>
                </a:lnTo>
                <a:lnTo>
                  <a:pt x="0" y="4556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948690" y="1898650"/>
                <a:ext cx="10739755" cy="99504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设</a:t>
                </a:r>
                <a:r>
                  <a:rPr lang="en-US" altLang="zh-CN" sz="2000">
                    <a:latin typeface="华文中宋" panose="02010600040101010101" charset="-122"/>
                    <a:ea typeface="华文中宋" panose="02010600040101010101" charset="-122"/>
                    <a:cs typeface="华文中宋" panose="02010600040101010101" charset="-122"/>
                  </a:rPr>
                  <a:t>F</a:t>
                </a:r>
                <a:r>
                  <a:rPr lang="zh-CN" altLang="en-US" sz="2000">
                    <a:latin typeface="华文中宋" panose="02010600040101010101" charset="-122"/>
                    <a:ea typeface="华文中宋" panose="02010600040101010101" charset="-122"/>
                    <a:cs typeface="华文中宋" panose="02010600040101010101" charset="-122"/>
                  </a:rPr>
                  <a:t>是开区域上Ω的向量场，</a:t>
                </a:r>
                <a:r>
                  <a:rPr lang="en-US" altLang="zh-CN" sz="2000">
                    <a:latin typeface="华文中宋" panose="02010600040101010101" charset="-122"/>
                    <a:ea typeface="华文中宋" panose="02010600040101010101" charset="-122"/>
                    <a:cs typeface="华文中宋" panose="02010600040101010101" charset="-122"/>
                  </a:rPr>
                  <a:t>M</a:t>
                </a:r>
                <a:r>
                  <a:rPr lang="zh-CN" altLang="en-US" sz="2000">
                    <a:latin typeface="华文中宋" panose="02010600040101010101" charset="-122"/>
                    <a:ea typeface="华文中宋" panose="02010600040101010101" charset="-122"/>
                    <a:cs typeface="华文中宋" panose="02010600040101010101" charset="-122"/>
                  </a:rPr>
                  <a:t>是Ω中任意一点，</a:t>
                </a:r>
                <a:r>
                  <a:rPr lang="en-US" altLang="zh-CN" sz="2000">
                    <a:latin typeface="华文中宋" panose="02010600040101010101" charset="-122"/>
                    <a:ea typeface="华文中宋" panose="02010600040101010101" charset="-122"/>
                    <a:cs typeface="华文中宋" panose="02010600040101010101" charset="-122"/>
                  </a:rPr>
                  <a:t>n</a:t>
                </a:r>
                <a:r>
                  <a:rPr lang="zh-CN" altLang="en-US" sz="2000">
                    <a:latin typeface="华文中宋" panose="02010600040101010101" charset="-122"/>
                    <a:ea typeface="华文中宋" panose="02010600040101010101" charset="-122"/>
                    <a:cs typeface="华文中宋" panose="02010600040101010101" charset="-122"/>
                  </a:rPr>
                  <a:t>是</a:t>
                </a:r>
                <a:r>
                  <a:rPr lang="zh-CN" altLang="en-US" sz="2000">
                    <a:latin typeface="华文中宋" panose="02010600040101010101" charset="-122"/>
                    <a:ea typeface="华文中宋" panose="02010600040101010101" charset="-122"/>
                    <a:cs typeface="华文中宋" panose="02010600040101010101" charset="-122"/>
                    <a:sym typeface="+mn-ea"/>
                  </a:rPr>
                  <a:t>Ω中任意一个单位向量，在通过</a:t>
                </a:r>
                <a:r>
                  <a:rPr lang="en-US" altLang="zh-CN" sz="2000">
                    <a:latin typeface="华文中宋" panose="02010600040101010101" charset="-122"/>
                    <a:ea typeface="华文中宋" panose="02010600040101010101" charset="-122"/>
                    <a:cs typeface="华文中宋" panose="02010600040101010101" charset="-122"/>
                    <a:sym typeface="+mn-ea"/>
                  </a:rPr>
                  <a:t>M</a:t>
                </a:r>
                <a:r>
                  <a:rPr lang="zh-CN" altLang="en-US" sz="2000">
                    <a:latin typeface="华文中宋" panose="02010600040101010101" charset="-122"/>
                    <a:ea typeface="华文中宋" panose="02010600040101010101" charset="-122"/>
                    <a:cs typeface="华文中宋" panose="02010600040101010101" charset="-122"/>
                    <a:sym typeface="+mn-ea"/>
                  </a:rPr>
                  <a:t>且以</a:t>
                </a:r>
                <a:r>
                  <a:rPr lang="en-US" altLang="zh-CN" sz="2000">
                    <a:latin typeface="华文中宋" panose="02010600040101010101" charset="-122"/>
                    <a:ea typeface="华文中宋" panose="02010600040101010101" charset="-122"/>
                    <a:cs typeface="华文中宋" panose="02010600040101010101" charset="-122"/>
                    <a:sym typeface="+mn-ea"/>
                  </a:rPr>
                  <a:t>n</a:t>
                </a:r>
                <a:r>
                  <a:rPr lang="zh-CN" altLang="en-US" sz="2000">
                    <a:latin typeface="华文中宋" panose="02010600040101010101" charset="-122"/>
                    <a:ea typeface="华文中宋" panose="02010600040101010101" charset="-122"/>
                    <a:cs typeface="华文中宋" panose="02010600040101010101" charset="-122"/>
                    <a:sym typeface="+mn-ea"/>
                  </a:rPr>
                  <a:t>为法向量的平面上任意取一条包围</a:t>
                </a:r>
                <a:r>
                  <a:rPr lang="en-US" altLang="zh-CN" sz="2000">
                    <a:latin typeface="华文中宋" panose="02010600040101010101" charset="-122"/>
                    <a:ea typeface="华文中宋" panose="02010600040101010101" charset="-122"/>
                    <a:cs typeface="华文中宋" panose="02010600040101010101" charset="-122"/>
                    <a:sym typeface="+mn-ea"/>
                  </a:rPr>
                  <a:t>M</a:t>
                </a:r>
                <a:r>
                  <a:rPr lang="zh-CN" altLang="en-US" sz="2000">
                    <a:latin typeface="华文中宋" panose="02010600040101010101" charset="-122"/>
                    <a:ea typeface="华文中宋" panose="02010600040101010101" charset="-122"/>
                    <a:cs typeface="华文中宋" panose="02010600040101010101" charset="-122"/>
                    <a:sym typeface="+mn-ea"/>
                  </a:rPr>
                  <a:t>的光滑曲线</a:t>
                </a:r>
                <a:r>
                  <a:rPr lang="en-US" altLang="zh-CN" sz="2000">
                    <a:latin typeface="华文中宋" panose="02010600040101010101" charset="-122"/>
                    <a:ea typeface="华文中宋" panose="02010600040101010101" charset="-122"/>
                    <a:cs typeface="华文中宋" panose="02010600040101010101" charset="-122"/>
                    <a:sym typeface="+mn-ea"/>
                  </a:rPr>
                  <a:t>C</a:t>
                </a:r>
                <a:r>
                  <a:rPr lang="zh-CN" altLang="en-US" sz="2000">
                    <a:latin typeface="华文中宋" panose="02010600040101010101" charset="-122"/>
                    <a:ea typeface="华文中宋" panose="02010600040101010101" charset="-122"/>
                    <a:cs typeface="华文中宋" panose="02010600040101010101" charset="-122"/>
                  </a:rPr>
                  <a:t>，设</a:t>
                </a:r>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包围的平面区域为</a:t>
                </a:r>
                <a:r>
                  <a:rPr lang="en-US" altLang="zh-CN" sz="2000">
                    <a:latin typeface="华文中宋" panose="02010600040101010101" charset="-122"/>
                    <a:ea typeface="华文中宋" panose="02010600040101010101" charset="-122"/>
                    <a:cs typeface="华文中宋" panose="02010600040101010101" charset="-122"/>
                  </a:rPr>
                  <a:t>D</a:t>
                </a:r>
                <a:r>
                  <a:rPr lang="zh-CN" altLang="en-US" sz="2000">
                    <a:latin typeface="华文中宋" panose="02010600040101010101" charset="-122"/>
                    <a:ea typeface="华文中宋" panose="02010600040101010101" charset="-122"/>
                    <a:cs typeface="华文中宋" panose="02010600040101010101" charset="-122"/>
                  </a:rPr>
                  <a:t>，其面积</a:t>
                </a:r>
                <a:r>
                  <a:rPr lang="en-US" altLang="zh-CN" sz="2000">
                    <a:latin typeface="华文中宋" panose="02010600040101010101" charset="-122"/>
                    <a:ea typeface="华文中宋" panose="02010600040101010101" charset="-122"/>
                    <a:cs typeface="华文中宋" panose="02010600040101010101" charset="-122"/>
                  </a:rPr>
                  <a:t>|D|</a:t>
                </a:r>
                <a:r>
                  <a:rPr lang="zh-CN" altLang="en-US" sz="2000">
                    <a:latin typeface="华文中宋" panose="02010600040101010101" charset="-122"/>
                    <a:ea typeface="华文中宋" panose="02010600040101010101" charset="-122"/>
                    <a:cs typeface="华文中宋" panose="02010600040101010101" charset="-122"/>
                  </a:rPr>
                  <a:t>。如</a:t>
                </a:r>
                <a:r>
                  <a:rPr lang="zh-CN" altLang="en-US" sz="2000">
                    <a:latin typeface="华文中宋" panose="02010600040101010101" charset="-122"/>
                    <a:ea typeface="华文中宋" panose="02010600040101010101" charset="-122"/>
                    <a:cs typeface="华文中宋" panose="02010600040101010101" charset="-122"/>
                  </a:rPr>
                  <a:t>果以下极限存在，那么我们称</a:t>
                </a:r>
                <a14:m>
                  <m:oMath xmlns:m="http://schemas.openxmlformats.org/officeDocument/2006/math">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华文中宋" panose="02010600040101010101" charset="-122"/>
                        <a:cs typeface="Cambria Math" panose="02040503050406030204" charset="0"/>
                      </a:rPr>
                      <m:t>𝐹</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华文中宋" panose="02010600040101010101" charset="-122"/>
                        <a:cs typeface="Cambria Math" panose="02040503050406030204" charset="0"/>
                      </a:rPr>
                      <m:t>𝑀</m:t>
                    </m:r>
                    <m:r>
                      <a:rPr lang="en-US" altLang="zh-CN" sz="2000" i="1">
                        <a:latin typeface="Cambria Math" panose="02040503050406030204" charset="0"/>
                        <a:ea typeface="MS Mincho" charset="0"/>
                        <a:cs typeface="Cambria Math" panose="02040503050406030204" charset="0"/>
                      </a:rPr>
                      <m:t>)</m:t>
                    </m:r>
                  </m:oMath>
                </a14:m>
                <a:r>
                  <a:rPr lang="zh-CN" altLang="en-US" sz="2000">
                    <a:latin typeface="华文中宋" panose="02010600040101010101" charset="-122"/>
                    <a:ea typeface="华文中宋" panose="02010600040101010101" charset="-122"/>
                    <a:cs typeface="华文中宋" panose="02010600040101010101" charset="-122"/>
                  </a:rPr>
                  <a:t>为</a:t>
                </a:r>
                <a:r>
                  <a:rPr lang="en-US" altLang="zh-CN" sz="2000">
                    <a:latin typeface="华文中宋" panose="02010600040101010101" charset="-122"/>
                    <a:ea typeface="华文中宋" panose="02010600040101010101" charset="-122"/>
                    <a:cs typeface="华文中宋" panose="02010600040101010101" charset="-122"/>
                  </a:rPr>
                  <a:t>F</a:t>
                </a:r>
                <a:r>
                  <a:rPr lang="zh-CN" altLang="en-US" sz="2000">
                    <a:latin typeface="华文中宋" panose="02010600040101010101" charset="-122"/>
                    <a:ea typeface="华文中宋" panose="02010600040101010101" charset="-122"/>
                    <a:cs typeface="华文中宋" panose="02010600040101010101" charset="-122"/>
                  </a:rPr>
                  <a:t>在</a:t>
                </a:r>
                <a:r>
                  <a:rPr lang="en-US" altLang="zh-CN" sz="2000">
                    <a:latin typeface="华文中宋" panose="02010600040101010101" charset="-122"/>
                    <a:ea typeface="华文中宋" panose="02010600040101010101" charset="-122"/>
                    <a:cs typeface="华文中宋" panose="02010600040101010101" charset="-122"/>
                  </a:rPr>
                  <a:t>M</a:t>
                </a:r>
                <a:r>
                  <a:rPr lang="zh-CN" altLang="en-US" sz="2000">
                    <a:latin typeface="华文中宋" panose="02010600040101010101" charset="-122"/>
                    <a:ea typeface="华文中宋" panose="02010600040101010101" charset="-122"/>
                    <a:cs typeface="华文中宋" panose="02010600040101010101" charset="-122"/>
                  </a:rPr>
                  <a:t>点的</a:t>
                </a:r>
                <a:r>
                  <a:rPr lang="zh-CN" altLang="en-US" sz="2000">
                    <a:latin typeface="华文中宋" panose="02010600040101010101" charset="-122"/>
                    <a:ea typeface="华文中宋" panose="02010600040101010101" charset="-122"/>
                    <a:cs typeface="华文中宋" panose="02010600040101010101" charset="-122"/>
                  </a:rPr>
                  <a:t>旋度。</a:t>
                </a:r>
                <a:endParaRPr lang="en-US" altLang="zh-CN" sz="2000" i="1">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948690" y="1898650"/>
                <a:ext cx="10739755" cy="99504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253166" y="3240024"/>
                <a:ext cx="2320290" cy="9207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charset="0"/>
                              <a:cs typeface="Cambria Math" panose="02040503050406030204" charset="0"/>
                            </a:rPr>
                          </m:ctrlPr>
                        </m:funcPr>
                        <m:fName>
                          <m:limLow>
                            <m:limLowPr>
                              <m:ctrlPr>
                                <a:rPr lang="en-US" altLang="zh-CN">
                                  <a:latin typeface="Cambria Math" panose="02040503050406030204" charset="0"/>
                                  <a:cs typeface="Cambria Math" panose="02040503050406030204" charset="0"/>
                                </a:rPr>
                              </m:ctrlPr>
                            </m:limLowPr>
                            <m:e>
                              <m:r>
                                <m:rPr>
                                  <m:sty m:val="p"/>
                                </m:rPr>
                                <a:rPr lang="en-US" altLang="zh-CN">
                                  <a:latin typeface="Cambria Math" panose="02040503050406030204" charset="0"/>
                                  <a:cs typeface="Cambria Math" panose="02040503050406030204" charset="0"/>
                                </a:rPr>
                                <m:t>lim</m:t>
                              </m:r>
                            </m:e>
                            <m:lim>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𝑑𝑖𝑎𝑚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e>
                              </m:eqArr>
                            </m:lim>
                          </m:limLow>
                        </m:fName>
                        <m:e>
                          <m:f>
                            <m:fPr>
                              <m:ctrlPr>
                                <a:rPr lang="en-US" altLang="zh-CN" i="1">
                                  <a:latin typeface="Cambria Math" panose="02040503050406030204" charset="0"/>
                                  <a:cs typeface="Cambria Math" panose="02040503050406030204" charset="0"/>
                                </a:rPr>
                              </m:ctrlPr>
                            </m:fPr>
                            <m:num>
                              <m:nary>
                                <m:naryPr>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𝐶</m:t>
                                  </m:r>
                                </m:sub>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𝑑𝑟</m:t>
                                  </m:r>
                                </m:e>
                              </m:nary>
                            </m:num>
                            <m:den>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r>
                                <a:rPr lang="en-US" altLang="zh-CN" i="1">
                                  <a:latin typeface="Cambria Math" panose="02040503050406030204" charset="0"/>
                                  <a:cs typeface="Cambria Math" panose="02040503050406030204" charset="0"/>
                                </a:rPr>
                                <m:t>|</m:t>
                              </m:r>
                            </m:den>
                          </m:f>
                        </m:e>
                      </m:func>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253166" y="3240024"/>
                <a:ext cx="2320290" cy="920750"/>
              </a:xfrm>
              <a:prstGeom prst="rect">
                <a:avLst/>
              </a:prstGeom>
              <a:blipFill rotWithShape="1">
                <a:blip r:embed="rId8"/>
                <a:stretch>
                  <a:fillRect l="-25" t="-28" r="25" b="28"/>
                </a:stretch>
              </a:blipFill>
            </p:spPr>
            <p:txBody>
              <a:bodyPr/>
              <a:lstStyle/>
              <a:p>
                <a:r>
                  <a:rPr lang="zh-CN" altLang="en-US">
                    <a:noFill/>
                  </a:rPr>
                  <a:t> </a:t>
                </a:r>
              </a:p>
            </p:txBody>
          </p:sp>
        </mc:Fallback>
      </mc:AlternateContent>
      <p:sp>
        <p:nvSpPr>
          <p:cNvPr id="6" name="文本框 5"/>
          <p:cNvSpPr txBox="1"/>
          <p:nvPr/>
        </p:nvSpPr>
        <p:spPr>
          <a:xfrm>
            <a:off x="6878320" y="3598545"/>
            <a:ext cx="4064000" cy="368300"/>
          </a:xfrm>
          <a:prstGeom prst="rect">
            <a:avLst/>
          </a:prstGeom>
          <a:noFill/>
        </p:spPr>
        <p:txBody>
          <a:bodyPr wrap="square" rtlCol="0">
            <a:spAutoFit/>
          </a:bodyPr>
          <a:p>
            <a:r>
              <a:rPr lang="en-US" altLang="zh-CN">
                <a:latin typeface="华文中宋" panose="02010600040101010101" charset="-122"/>
                <a:ea typeface="华文中宋" panose="02010600040101010101" charset="-122"/>
                <a:cs typeface="华文中宋" panose="02010600040101010101" charset="-122"/>
              </a:rPr>
              <a:t>         </a:t>
            </a:r>
            <a:r>
              <a:rPr lang="zh-CN" altLang="en-US">
                <a:latin typeface="华文中宋" panose="02010600040101010101" charset="-122"/>
                <a:ea typeface="华文中宋" panose="02010600040101010101" charset="-122"/>
                <a:cs typeface="华文中宋" panose="02010600040101010101" charset="-122"/>
              </a:rPr>
              <a:t>（也就是</a:t>
            </a:r>
            <a:r>
              <a:rPr lang="en-US" altLang="zh-CN">
                <a:latin typeface="华文中宋" panose="02010600040101010101" charset="-122"/>
                <a:ea typeface="华文中宋" panose="02010600040101010101" charset="-122"/>
                <a:cs typeface="华文中宋" panose="02010600040101010101" charset="-122"/>
              </a:rPr>
              <a:t>d</a:t>
            </a:r>
            <a:r>
              <a:rPr lang="zh-CN" altLang="en-US">
                <a:latin typeface="华文中宋" panose="02010600040101010101" charset="-122"/>
                <a:ea typeface="华文中宋" panose="02010600040101010101" charset="-122"/>
                <a:cs typeface="华文中宋" panose="02010600040101010101" charset="-122"/>
              </a:rPr>
              <a:t>环量</a:t>
            </a:r>
            <a:r>
              <a:rPr lang="en-US" altLang="zh-CN">
                <a:latin typeface="华文中宋" panose="02010600040101010101" charset="-122"/>
                <a:ea typeface="华文中宋" panose="02010600040101010101" charset="-122"/>
                <a:cs typeface="华文中宋" panose="02010600040101010101" charset="-122"/>
              </a:rPr>
              <a:t>/d</a:t>
            </a:r>
            <a:r>
              <a:rPr lang="zh-CN" altLang="en-US">
                <a:latin typeface="华文中宋" panose="02010600040101010101" charset="-122"/>
                <a:ea typeface="华文中宋" panose="02010600040101010101" charset="-122"/>
                <a:cs typeface="华文中宋" panose="02010600040101010101" charset="-122"/>
              </a:rPr>
              <a:t>面积）</a:t>
            </a:r>
            <a:endParaRPr lang="zh-CN" altLang="en-US">
              <a:latin typeface="华文中宋" panose="02010600040101010101" charset="-122"/>
              <a:ea typeface="华文中宋" panose="02010600040101010101" charset="-122"/>
              <a:cs typeface="华文中宋" panose="02010600040101010101" charset="-122"/>
            </a:endParaRPr>
          </a:p>
        </p:txBody>
      </p:sp>
      <mc:AlternateContent xmlns:mc="http://schemas.openxmlformats.org/markup-compatibility/2006">
        <mc:Choice xmlns:a14="http://schemas.microsoft.com/office/drawing/2010/main" Requires="a14">
          <p:sp>
            <p:nvSpPr>
              <p:cNvPr id="8" name="文本框 7"/>
              <p:cNvSpPr txBox="1"/>
              <p:nvPr/>
            </p:nvSpPr>
            <p:spPr>
              <a:xfrm>
                <a:off x="2552636" y="3537204"/>
                <a:ext cx="1700530" cy="368300"/>
              </a:xfrm>
              <a:prstGeom prst="rect">
                <a:avLst/>
              </a:prstGeom>
              <a:noFill/>
            </p:spPr>
            <p:txBody>
              <a:bodyPr wrap="none" rtlCol="0" anchor="t">
                <a:spAutoFit/>
              </a:bodyPr>
              <a:p>
                <a:pPr algn="l"/>
                <a14:m>
                  <m:oMath xmlns:m="http://schemas.openxmlformats.org/officeDocument/2006/math">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𝐹</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𝑀</m:t>
                    </m:r>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𝑛</m:t>
                    </m:r>
                    <m:r>
                      <a:rPr lang="en-US" altLang="zh-CN" i="1">
                        <a:latin typeface="Cambria Math" panose="02040503050406030204" charset="0"/>
                        <a:ea typeface="MS Mincho" charset="0"/>
                        <a:cs typeface="Cambria Math" panose="02040503050406030204" charset="0"/>
                      </a:rPr>
                      <m:t>   </m:t>
                    </m:r>
                  </m:oMath>
                </a14:m>
                <a:r>
                  <a:rPr lang="en-US" altLang="zh-CN"/>
                  <a:t>=</a:t>
                </a:r>
                <a:endParaRPr lang="en-US" altLang="zh-CN"/>
              </a:p>
            </p:txBody>
          </p:sp>
        </mc:Choice>
        <mc:Fallback>
          <p:sp>
            <p:nvSpPr>
              <p:cNvPr id="8" name="文本框 7"/>
              <p:cNvSpPr txBox="1">
                <a:spLocks noRot="1" noChangeAspect="1" noMove="1" noResize="1" noEditPoints="1" noAdjustHandles="1" noChangeArrowheads="1" noChangeShapeType="1" noTextEdit="1"/>
              </p:cNvSpPr>
              <p:nvPr/>
            </p:nvSpPr>
            <p:spPr>
              <a:xfrm>
                <a:off x="2552636" y="3537204"/>
                <a:ext cx="1700530" cy="368300"/>
              </a:xfrm>
              <a:prstGeom prst="rect">
                <a:avLst/>
              </a:prstGeom>
              <a:blipFill rotWithShape="1">
                <a:blip r:embed="rId9"/>
                <a:stretch>
                  <a:fillRect l="-34" t="-69" r="34" b="69"/>
                </a:stretch>
              </a:blipFill>
            </p:spPr>
            <p:txBody>
              <a:bodyPr/>
              <a:lstStyle/>
              <a:p>
                <a:r>
                  <a:rPr lang="zh-CN" altLang="en-US">
                    <a:noFill/>
                  </a:rPr>
                  <a:t> </a:t>
                </a:r>
              </a:p>
            </p:txBody>
          </p:sp>
        </mc:Fallback>
      </mc:AlternateContent>
      <p:pic>
        <p:nvPicPr>
          <p:cNvPr id="9" name="图片 8"/>
          <p:cNvPicPr>
            <a:picLocks noChangeAspect="1"/>
          </p:cNvPicPr>
          <p:nvPr/>
        </p:nvPicPr>
        <p:blipFill>
          <a:blip r:embed="rId10"/>
          <a:stretch>
            <a:fillRect/>
          </a:stretch>
        </p:blipFill>
        <p:spPr>
          <a:xfrm>
            <a:off x="7742555" y="2775585"/>
            <a:ext cx="3669030" cy="2282825"/>
          </a:xfrm>
          <a:prstGeom prst="rect">
            <a:avLst/>
          </a:prstGeom>
        </p:spPr>
      </p:pic>
      <p:sp>
        <p:nvSpPr>
          <p:cNvPr id="10" name="文本框 9"/>
          <p:cNvSpPr txBox="1"/>
          <p:nvPr/>
        </p:nvSpPr>
        <p:spPr>
          <a:xfrm>
            <a:off x="948690" y="4506595"/>
            <a:ext cx="6970395" cy="645160"/>
          </a:xfrm>
          <a:prstGeom prst="rect">
            <a:avLst/>
          </a:prstGeom>
          <a:noFill/>
        </p:spPr>
        <p:txBody>
          <a:bodyPr wrap="square" rtlCol="0">
            <a:spAutoFit/>
          </a:bodyPr>
          <a:p>
            <a:r>
              <a:rPr lang="zh-CN" altLang="en-US"/>
              <a:t>定义式左边为旋度点乘单位向量，右边为一个标量（称为方向旋</a:t>
            </a:r>
            <a:r>
              <a:rPr lang="zh-CN" altLang="en-US"/>
              <a:t>量）</a:t>
            </a:r>
            <a:endParaRPr lang="zh-CN" altLang="en-US"/>
          </a:p>
          <a:p>
            <a:r>
              <a:rPr lang="zh-CN" altLang="en-US"/>
              <a:t>那么可知旋度为一</a:t>
            </a:r>
            <a:r>
              <a:rPr lang="zh-CN" altLang="en-US"/>
              <a:t>矢量</a:t>
            </a:r>
            <a:endParaRPr lang="zh-CN" altLang="en-US"/>
          </a:p>
        </p:txBody>
      </p:sp>
      <mc:AlternateContent xmlns:mc="http://schemas.openxmlformats.org/markup-compatibility/2006">
        <mc:Choice xmlns:a14="http://schemas.microsoft.com/office/drawing/2010/main" Requires="a14">
          <p:sp>
            <p:nvSpPr>
              <p:cNvPr id="11" name="文本框 10"/>
              <p:cNvSpPr txBox="1"/>
              <p:nvPr/>
            </p:nvSpPr>
            <p:spPr>
              <a:xfrm>
                <a:off x="947420" y="5354320"/>
                <a:ext cx="10332720" cy="1093470"/>
              </a:xfrm>
              <a:prstGeom prst="rect">
                <a:avLst/>
              </a:prstGeom>
              <a:noFill/>
            </p:spPr>
            <p:txBody>
              <a:bodyPr wrap="square" rtlCol="0">
                <a:spAutoFit/>
              </a:bodyPr>
              <a:p>
                <a:r>
                  <a:rPr lang="zh-CN" altLang="en-US"/>
                  <a:t>选取合适的</a:t>
                </a:r>
                <a:r>
                  <a:rPr lang="en-US" altLang="zh-CN"/>
                  <a:t>n</a:t>
                </a:r>
                <a:r>
                  <a:rPr lang="zh-CN" altLang="en-US"/>
                  <a:t>可以使</a:t>
                </a:r>
                <a14:m>
                  <m:oMath xmlns:m="http://schemas.openxmlformats.org/officeDocument/2006/math">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𝐹</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𝑀</m:t>
                    </m:r>
                    <m:r>
                      <a:rPr lang="en-US" altLang="zh-CN" i="1">
                        <a:latin typeface="Cambria Math" panose="02040503050406030204" charset="0"/>
                        <a:ea typeface="MS Mincho" charset="0"/>
                        <a:cs typeface="Cambria Math" panose="02040503050406030204" charset="0"/>
                      </a:rPr>
                      <m:t>)</m:t>
                    </m:r>
                  </m:oMath>
                </a14:m>
                <a:r>
                  <a:rPr lang="en-US" altLang="zh-CN"/>
                  <a:t>=</a:t>
                </a:r>
                <a14:m>
                  <m:oMath xmlns:m="http://schemas.openxmlformats.org/officeDocument/2006/math">
                    <m:func>
                      <m:funcPr>
                        <m:ctrlPr>
                          <a:rPr lang="en-US" altLang="zh-CN" i="1">
                            <a:latin typeface="Cambria Math" panose="02040503050406030204" charset="0"/>
                            <a:cs typeface="Cambria Math" panose="02040503050406030204" charset="0"/>
                          </a:rPr>
                        </m:ctrlPr>
                      </m:funcPr>
                      <m:fName>
                        <m:limLow>
                          <m:limLowPr>
                            <m:ctrlPr>
                              <a:rPr lang="en-US" altLang="zh-CN">
                                <a:latin typeface="Cambria Math" panose="02040503050406030204" charset="0"/>
                                <a:cs typeface="Cambria Math" panose="02040503050406030204" charset="0"/>
                              </a:rPr>
                            </m:ctrlPr>
                          </m:limLowPr>
                          <m:e>
                            <m:r>
                              <m:rPr>
                                <m:sty m:val="p"/>
                              </m:rPr>
                              <a:rPr lang="en-US" altLang="zh-CN">
                                <a:latin typeface="Cambria Math" panose="02040503050406030204" charset="0"/>
                                <a:cs typeface="Cambria Math" panose="02040503050406030204" charset="0"/>
                              </a:rPr>
                              <m:t>lim</m:t>
                            </m:r>
                          </m:e>
                          <m:lim>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𝑑𝑖𝑎𝑚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e>
                            </m:eqArr>
                          </m:lim>
                        </m:limLow>
                      </m:fName>
                      <m:e>
                        <m:f>
                          <m:fPr>
                            <m:ctrlPr>
                              <a:rPr lang="en-US" altLang="zh-CN" i="1">
                                <a:latin typeface="Cambria Math" panose="02040503050406030204" charset="0"/>
                                <a:cs typeface="Cambria Math" panose="02040503050406030204" charset="0"/>
                              </a:rPr>
                            </m:ctrlPr>
                          </m:fPr>
                          <m:num>
                            <m:nary>
                              <m:naryPr>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𝐶</m:t>
                                </m:r>
                              </m:sub>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𝑑𝑟</m:t>
                                </m:r>
                              </m:e>
                            </m:nary>
                          </m:num>
                          <m:den>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r>
                              <a:rPr lang="en-US" altLang="zh-CN" i="1">
                                <a:latin typeface="Cambria Math" panose="02040503050406030204" charset="0"/>
                                <a:cs typeface="Cambria Math" panose="02040503050406030204" charset="0"/>
                              </a:rPr>
                              <m:t>|</m:t>
                            </m:r>
                          </m:den>
                        </m:f>
                      </m:e>
                    </m:func>
                  </m:oMath>
                </a14:m>
                <a:r>
                  <a:rPr lang="zh-CN" altLang="en-US">
                    <a:latin typeface="Cambria Math" panose="02040503050406030204" charset="0"/>
                    <a:cs typeface="Cambria Math" panose="02040503050406030204" charset="0"/>
                  </a:rPr>
                  <a:t>，也就是说旋度的模为该点的方向旋量的最大值，而旋度的方向为旋量取最大值的方向（类比函数</a:t>
                </a:r>
                <a:r>
                  <a:rPr lang="zh-CN" altLang="en-US">
                    <a:latin typeface="Cambria Math" panose="02040503050406030204" charset="0"/>
                    <a:cs typeface="Cambria Math" panose="02040503050406030204" charset="0"/>
                  </a:rPr>
                  <a:t>的梯度）</a:t>
                </a:r>
                <a:endParaRPr lang="zh-CN" altLang="en-US">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947420" y="5354320"/>
                <a:ext cx="10332720" cy="1093470"/>
              </a:xfrm>
              <a:prstGeom prst="rect">
                <a:avLst/>
              </a:prstGeom>
              <a:blipFill rotWithShape="1">
                <a:blip r:embed="rId11"/>
                <a:stretch>
                  <a:fillRect/>
                </a:stretch>
              </a:blipFill>
            </p:spPr>
            <p:txBody>
              <a:bodyPr/>
              <a:lstStyle/>
              <a:p>
                <a:r>
                  <a:rPr lang="zh-CN" altLang="en-US">
                    <a:noFill/>
                  </a:rPr>
                  <a:t> </a:t>
                </a:r>
              </a:p>
            </p:txBody>
          </p:sp>
        </mc:Fallback>
      </mc:AlternateContent>
    </p:spTree>
    <p:custDataLst>
      <p:tags r:id="rId1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5960" y="109855"/>
            <a:ext cx="10800080" cy="864870"/>
          </a:xfrm>
        </p:spPr>
        <p:txBody>
          <a:bodyPr/>
          <a:lstStyle/>
          <a:p>
            <a:pPr algn="ctr"/>
            <a:r>
              <a:rPr lang="zh-CN" altLang="en-US">
                <a:latin typeface="华文中宋" panose="02010600040101010101" charset="-122"/>
                <a:ea typeface="华文中宋" panose="02010600040101010101" charset="-122"/>
                <a:cs typeface="华文中宋" panose="02010600040101010101" charset="-122"/>
              </a:rPr>
              <a:t>斯托克斯定理</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旋度定理</a:t>
            </a:r>
            <a:endParaRPr lang="zh-CN" altLang="en-US">
              <a:latin typeface="华文中宋" panose="02010600040101010101" charset="-122"/>
              <a:ea typeface="华文中宋" panose="02010600040101010101" charset="-122"/>
              <a:cs typeface="华文中宋" panose="02010600040101010101" charset="-122"/>
            </a:endParaRPr>
          </a:p>
        </p:txBody>
      </p:sp>
      <p:sp>
        <p:nvSpPr>
          <p:cNvPr id="8" name="矩形 7"/>
          <p:cNvSpPr/>
          <p:nvPr userDrawn="1">
            <p:custDataLst>
              <p:tags r:id="rId2"/>
            </p:custDataLst>
          </p:nvPr>
        </p:nvSpPr>
        <p:spPr>
          <a:xfrm>
            <a:off x="0" y="3048000"/>
            <a:ext cx="12192000" cy="38100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5" name="矩形 4"/>
          <p:cNvSpPr/>
          <p:nvPr>
            <p:custDataLst>
              <p:tags r:id="rId3"/>
            </p:custDataLst>
          </p:nvPr>
        </p:nvSpPr>
        <p:spPr>
          <a:xfrm>
            <a:off x="771525" y="1167765"/>
            <a:ext cx="10800715" cy="4686935"/>
          </a:xfrm>
          <a:prstGeom prst="rect">
            <a:avLst/>
          </a:prstGeom>
          <a:solidFill>
            <a:srgbClr val="FFFFFF"/>
          </a:solidFill>
          <a:ln>
            <a:noFill/>
          </a:ln>
          <a:effectLst>
            <a:outerShdw blurRad="127000" dist="38100" dir="5400000" algn="t" rotWithShape="0">
              <a:schemeClr val="dk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kumimoji="1" lang="zh-CN" altLang="en-US" sz="1600" b="1" i="1" noProof="0" dirty="0">
              <a:ln>
                <a:noFill/>
              </a:ln>
              <a:solidFill>
                <a:schemeClr val="tx1"/>
              </a:solidFill>
              <a:effectLst/>
              <a:uLnTx/>
              <a:uFillTx/>
              <a:latin typeface="Cambria Math" panose="02040503050406030204" charset="0"/>
              <a:ea typeface="微软雅黑" panose="020B0503020204020204" charset="-122"/>
              <a:cs typeface="Cambria Math" panose="02040503050406030204" charset="0"/>
              <a:sym typeface="+mn-ea"/>
            </a:endParaRPr>
          </a:p>
        </p:txBody>
      </p:sp>
      <mc:AlternateContent xmlns:mc="http://schemas.openxmlformats.org/markup-compatibility/2006">
        <mc:Choice xmlns:a14="http://schemas.microsoft.com/office/drawing/2010/main" Requires="a14">
          <p:sp>
            <p:nvSpPr>
              <p:cNvPr id="11" name="Title 6"/>
              <p:cNvSpPr txBox="1"/>
              <p:nvPr>
                <p:custDataLst>
                  <p:tags r:id="rId4"/>
                </p:custDataLst>
              </p:nvPr>
            </p:nvSpPr>
            <p:spPr>
              <a:xfrm>
                <a:off x="1016000" y="1581150"/>
                <a:ext cx="10363200" cy="1942465"/>
              </a:xfrm>
              <a:prstGeom prst="rect">
                <a:avLst/>
              </a:prstGeom>
              <a:noFill/>
              <a:ln w="3175">
                <a:noFill/>
                <a:prstDash val="dash"/>
              </a:ln>
            </p:spPr>
            <p:txBody>
              <a:bodyPr wrap="square" lIns="63500" tIns="25400" rIns="63500" bIns="2540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6195" lvl="2" indent="0" algn="l" fontAlgn="ctr">
                  <a:lnSpc>
                    <a:spcPct val="130000"/>
                  </a:lnSpc>
                  <a:buClr>
                    <a:schemeClr val="accent1"/>
                  </a:buClr>
                  <a:buSzPct val="90000"/>
                  <a:buFont typeface="WPS-Bullets" pitchFamily="2" charset="0"/>
                  <a:buNone/>
                </a:pPr>
                <a:r>
                  <a:rPr lang="zh-CN" altLang="en-US"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a:t>设</a:t>
                </a:r>
                <a:r>
                  <a:rPr lang="en-US" altLang="zh-CN"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a:t>F</a:t>
                </a:r>
                <a:r>
                  <a:rPr lang="zh-CN" altLang="en-US"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a:t>是定义在开区域Ω上的一个连续可微的向量场，</a:t>
                </a:r>
                <a:r>
                  <a:rPr lang="en-US" altLang="zh-CN"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a:t>S</a:t>
                </a:r>
                <a:r>
                  <a:rPr lang="zh-CN" altLang="en-US"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a:t>是Ω中一张光滑曲面，其边界</a:t>
                </a:r>
                <a:r>
                  <a:rPr lang="en-US" altLang="zh-CN"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a:t>C</a:t>
                </a:r>
                <a:r>
                  <a:rPr lang="zh-CN" altLang="en-US"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a:t>是一条光滑封闭曲线，则成立：</a:t>
                </a:r>
                <a:endParaRPr lang="zh-CN" altLang="en-US"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endParaRPr>
              </a:p>
              <a:p>
                <a:pPr marL="36195" lvl="2" indent="0" algn="l" fontAlgn="ctr">
                  <a:lnSpc>
                    <a:spcPct val="130000"/>
                  </a:lnSpc>
                  <a:buClr>
                    <a:schemeClr val="accent1"/>
                  </a:buClr>
                  <a:buSzPct val="90000"/>
                  <a:buFont typeface="WPS-Bullets" pitchFamily="2" charset="0"/>
                  <a:buNone/>
                </a:pPr>
                <a14:m>
                  <m:oMathPara xmlns:m="http://schemas.openxmlformats.org/officeDocument/2006/math">
                    <m:oMathParaPr>
                      <m:jc m:val="center"/>
                    </m:oMathParaPr>
                    <m:oMath xmlns:m="http://schemas.openxmlformats.org/officeDocument/2006/math">
                      <m:r>
                        <a:rPr lang="en-US" altLang="zh-CN" sz="2800"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m:t>    </m:t>
                      </m:r>
                      <m:nary>
                        <m:naryPr>
                          <m:limLoc m:val="subSup"/>
                          <m:ctrlPr>
                            <a:rPr kumimoji="1" lang="en-US" altLang="zh-CN" sz="2800" b="1" i="1" noProof="0" dirty="0">
                              <a:ln>
                                <a:noFill/>
                              </a:ln>
                              <a:solidFill>
                                <a:schemeClr val="tx1"/>
                              </a:solidFill>
                              <a:effectLst/>
                              <a:uLnTx/>
                              <a:uFillTx/>
                              <a:latin typeface="Cambria Math" panose="02040503050406030204" charset="0"/>
                              <a:ea typeface="微软雅黑" panose="020B0503020204020204" charset="-122"/>
                              <a:cs typeface="Cambria Math" panose="02040503050406030204" charset="0"/>
                              <a:sym typeface="+mn-ea"/>
                            </a:rPr>
                          </m:ctrlPr>
                        </m:naryPr>
                        <m:sub>
                          <m:r>
                            <a:rPr kumimoji="1" lang="en-US" altLang="zh-CN" sz="2800" b="1" i="1" noProof="0" dirty="0">
                              <a:ln>
                                <a:noFill/>
                              </a:ln>
                              <a:solidFill>
                                <a:schemeClr val="tx1"/>
                              </a:solidFill>
                              <a:effectLst/>
                              <a:uLnTx/>
                              <a:uFillTx/>
                              <a:latin typeface="Cambria Math" panose="02040503050406030204" charset="0"/>
                              <a:ea typeface="微软雅黑" panose="020B0503020204020204" charset="-122"/>
                              <a:cs typeface="Cambria Math" panose="02040503050406030204" charset="0"/>
                              <a:sym typeface="+mn-ea"/>
                            </a:rPr>
                            <m:t>𝑪</m:t>
                          </m:r>
                        </m:sub>
                        <m:sup/>
                        <m:e>
                          <m:r>
                            <a:rPr kumimoji="1" lang="en-US" altLang="zh-CN" sz="2800" b="1" i="1" noProof="0" dirty="0">
                              <a:ln>
                                <a:noFill/>
                              </a:ln>
                              <a:solidFill>
                                <a:schemeClr val="tx1"/>
                              </a:solidFill>
                              <a:effectLst/>
                              <a:uLnTx/>
                              <a:uFillTx/>
                              <a:latin typeface="Cambria Math" panose="02040503050406030204" charset="0"/>
                              <a:ea typeface="微软雅黑" panose="020B0503020204020204" charset="-122"/>
                              <a:cs typeface="Cambria Math" panose="02040503050406030204" charset="0"/>
                              <a:sym typeface="+mn-ea"/>
                            </a:rPr>
                            <m:t>𝑭</m:t>
                          </m:r>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m:t>
                          </m:r>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𝑑𝑟</m:t>
                          </m:r>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m:t>
                          </m:r>
                          <m:nary>
                            <m:naryPr>
                              <m:chr m:val="∬"/>
                              <m:limLoc m:val="subSup"/>
                              <m:ctrlP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ctrlPr>
                            </m:naryPr>
                            <m:sub>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𝑺</m:t>
                              </m:r>
                            </m:sub>
                            <m:sup/>
                            <m:e>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m:t>
                              </m:r>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m:t>
                              </m:r>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𝑭</m:t>
                              </m:r>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m:t>
                              </m:r>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𝑑</m:t>
                              </m:r>
                              <m:r>
                                <a:rPr kumimoji="1" lang="en-US" altLang="zh-CN" sz="2800" b="1" i="1" noProof="0" dirty="0">
                                  <a:ln>
                                    <a:noFill/>
                                  </a:ln>
                                  <a:solidFill>
                                    <a:schemeClr val="tx1"/>
                                  </a:solidFill>
                                  <a:effectLst/>
                                  <a:uLnTx/>
                                  <a:uFillTx/>
                                  <a:latin typeface="Cambria Math" panose="02040503050406030204" charset="0"/>
                                  <a:ea typeface="MS Mincho" charset="0"/>
                                  <a:cs typeface="Cambria Math" panose="02040503050406030204" charset="0"/>
                                  <a:sym typeface="+mn-ea"/>
                                </a:rPr>
                                <m:t>𝑺</m:t>
                              </m:r>
                            </m:e>
                          </m:nary>
                        </m:e>
                      </m:nary>
                    </m:oMath>
                  </m:oMathPara>
                </a14:m>
                <a:endParaRPr kumimoji="1" lang="en-US" altLang="zh-CN" sz="2800" b="1" i="1" spc="150" noProof="0" dirty="0">
                  <a:ln>
                    <a:noFill/>
                  </a:ln>
                  <a:solidFill>
                    <a:schemeClr val="tx1"/>
                  </a:solidFill>
                  <a:effectLst/>
                  <a:uLnTx/>
                  <a:uFillTx/>
                  <a:latin typeface="Cambria Math" panose="02040503050406030204" charset="0"/>
                  <a:ea typeface="MS Mincho" charset="0"/>
                  <a:cs typeface="Cambria Math" panose="02040503050406030204" charset="0"/>
                  <a:sym typeface="+mn-ea"/>
                </a:endParaRPr>
              </a:p>
            </p:txBody>
          </p:sp>
        </mc:Choice>
        <mc:Fallback>
          <p:sp>
            <p:nvSpPr>
              <p:cNvPr id="11" name="Title 6"/>
              <p:cNvSpPr txBox="1">
                <a:spLocks noRot="1" noChangeAspect="1" noMove="1" noResize="1" noEditPoints="1" noAdjustHandles="1" noChangeArrowheads="1" noChangeShapeType="1" noTextEdit="1"/>
              </p:cNvSpPr>
              <p:nvPr>
                <p:custDataLst>
                  <p:tags r:id="rId5"/>
                </p:custDataLst>
              </p:nvPr>
            </p:nvSpPr>
            <p:spPr>
              <a:xfrm>
                <a:off x="1016000" y="1581150"/>
                <a:ext cx="10363200" cy="1942465"/>
              </a:xfrm>
              <a:prstGeom prst="rect">
                <a:avLst/>
              </a:prstGeom>
              <a:blipFill rotWithShape="1">
                <a:blip r:embed="rId6"/>
                <a:stretch>
                  <a:fillRect b="-4119"/>
                </a:stretch>
              </a:blipFill>
              <a:ln w="3175">
                <a:noFill/>
                <a:prstDash val="dash"/>
              </a:ln>
            </p:spPr>
            <p:txBody>
              <a:bodyPr/>
              <a:lstStyle/>
              <a:p>
                <a:r>
                  <a:rPr lang="zh-CN" altLang="en-US">
                    <a:noFill/>
                  </a:rPr>
                  <a:t> </a:t>
                </a:r>
              </a:p>
            </p:txBody>
          </p:sp>
        </mc:Fallback>
      </mc:AlternateContent>
      <p:sp>
        <p:nvSpPr>
          <p:cNvPr id="2" name="文本框 1"/>
          <p:cNvSpPr txBox="1"/>
          <p:nvPr/>
        </p:nvSpPr>
        <p:spPr>
          <a:xfrm>
            <a:off x="1117600" y="3931285"/>
            <a:ext cx="10160000" cy="128079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sym typeface="+mn-ea"/>
              </a:rPr>
              <a:t>旋度定理的精髓</a:t>
            </a:r>
            <a:endParaRPr lang="zh-CN" altLang="en-US" sz="2000">
              <a:latin typeface="华文中宋" panose="02010600040101010101" charset="-122"/>
              <a:ea typeface="华文中宋" panose="02010600040101010101" charset="-122"/>
              <a:cs typeface="华文中宋" panose="02010600040101010101" charset="-122"/>
              <a:sym typeface="+mn-ea"/>
            </a:endParaRPr>
          </a:p>
          <a:p>
            <a:r>
              <a:rPr lang="zh-CN" altLang="en-US" sz="2000">
                <a:latin typeface="华文中宋" panose="02010600040101010101" charset="-122"/>
                <a:ea typeface="华文中宋" panose="02010600040101010101" charset="-122"/>
                <a:cs typeface="华文中宋" panose="02010600040101010101" charset="-122"/>
              </a:rPr>
              <a:t>旋度传递效应：尽管旋涡仅存在于某个区域，但它的影响通过边界流动的方式被“传播”到整个边界上。该定理刻画了局部旋转（涡旋）如何影响整体边界的流动。</a:t>
            </a:r>
            <a:endParaRPr lang="zh-CN" altLang="en-US" sz="2000">
              <a:latin typeface="华文中宋" panose="02010600040101010101" charset="-122"/>
              <a:ea typeface="华文中宋" panose="02010600040101010101" charset="-122"/>
              <a:cs typeface="华文中宋" panose="02010600040101010101" charset="-122"/>
            </a:endParaRPr>
          </a:p>
        </p:txBody>
      </p:sp>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文"/>
          <p:cNvSpPr txBox="1"/>
          <p:nvPr>
            <p:custDataLst>
              <p:tags r:id="rId1"/>
            </p:custDataLst>
          </p:nvPr>
        </p:nvSpPr>
        <p:spPr>
          <a:xfrm>
            <a:off x="896620" y="794385"/>
            <a:ext cx="10293985" cy="872490"/>
          </a:xfrm>
          <a:prstGeom prst="rect">
            <a:avLst/>
          </a:prstGeom>
          <a:noFill/>
        </p:spPr>
        <p:txBody>
          <a:bodyPr wrap="square" lIns="90170" tIns="46990" rIns="90170" bIns="46990" rtlCol="0" anchor="ctr" anchorCtr="0"/>
          <a:lstStyle/>
          <a:p>
            <a:pPr indent="0" algn="just" fontAlgn="auto">
              <a:lnSpc>
                <a:spcPct val="130000"/>
              </a:lnSpc>
            </a:pP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为了方便起见：我们将讨论由无限长直电流产生的磁场中与该电流垂直的平面上沿曲线</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C</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的环量的情形。其他情况环路定理仍然成立</a:t>
            </a:r>
            <a:endPar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p:txBody>
      </p:sp>
      <p:sp>
        <p:nvSpPr>
          <p:cNvPr id="3" name="标题 2"/>
          <p:cNvSpPr>
            <a:spLocks noGrp="1"/>
          </p:cNvSpPr>
          <p:nvPr>
            <p:ph type="title"/>
            <p:custDataLst>
              <p:tags r:id="rId2"/>
            </p:custDataLst>
          </p:nvPr>
        </p:nvSpPr>
        <p:spPr>
          <a:xfrm>
            <a:off x="896620" y="0"/>
            <a:ext cx="10346055" cy="720090"/>
          </a:xfrm>
        </p:spPr>
        <p:txBody>
          <a:bodyPr/>
          <a:lstStyle/>
          <a:p>
            <a:pPr algn="ctr"/>
            <a:r>
              <a:rPr lang="zh-CN" altLang="en-US" sz="4400">
                <a:latin typeface="华文新魏" panose="02010800040101010101" charset="-122"/>
                <a:ea typeface="华文新魏" panose="02010800040101010101" charset="-122"/>
              </a:rPr>
              <a:t>磁场中的安培环路定理</a:t>
            </a:r>
            <a:endParaRPr lang="zh-CN" altLang="en-US" sz="4400">
              <a:latin typeface="华文新魏" panose="02010800040101010101" charset="-122"/>
              <a:ea typeface="华文新魏" panose="02010800040101010101" charset="-122"/>
            </a:endParaRPr>
          </a:p>
        </p:txBody>
      </p:sp>
      <p:sp>
        <p:nvSpPr>
          <p:cNvPr id="27" name="任意多边形: 形状 26"/>
          <p:cNvSpPr/>
          <p:nvPr>
            <p:custDataLst>
              <p:tags r:id="rId3"/>
            </p:custDataLst>
          </p:nvPr>
        </p:nvSpPr>
        <p:spPr>
          <a:xfrm>
            <a:off x="11736343" y="5058507"/>
            <a:ext cx="455657" cy="911313"/>
          </a:xfrm>
          <a:custGeom>
            <a:avLst/>
            <a:gdLst>
              <a:gd name="connsiteX0" fmla="*/ 455657 w 455657"/>
              <a:gd name="connsiteY0" fmla="*/ 0 h 911313"/>
              <a:gd name="connsiteX1" fmla="*/ 455657 w 455657"/>
              <a:gd name="connsiteY1" fmla="*/ 911313 h 911313"/>
              <a:gd name="connsiteX2" fmla="*/ 124404 w 455657"/>
              <a:gd name="connsiteY2" fmla="*/ 580060 h 911313"/>
              <a:gd name="connsiteX3" fmla="*/ 112496 w 455657"/>
              <a:gd name="connsiteY3" fmla="*/ 580060 h 911313"/>
              <a:gd name="connsiteX4" fmla="*/ 112496 w 455657"/>
              <a:gd name="connsiteY4" fmla="*/ 568152 h 911313"/>
              <a:gd name="connsiteX5" fmla="*/ 0 w 455657"/>
              <a:gd name="connsiteY5" fmla="*/ 455657 h 9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57" h="911313">
                <a:moveTo>
                  <a:pt x="455657" y="0"/>
                </a:moveTo>
                <a:lnTo>
                  <a:pt x="455657" y="911313"/>
                </a:lnTo>
                <a:lnTo>
                  <a:pt x="124404" y="580060"/>
                </a:lnTo>
                <a:lnTo>
                  <a:pt x="112496" y="580060"/>
                </a:lnTo>
                <a:lnTo>
                  <a:pt x="112496" y="568152"/>
                </a:lnTo>
                <a:lnTo>
                  <a:pt x="0" y="455657"/>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4"/>
            </p:custDataLst>
          </p:nvPr>
        </p:nvSpPr>
        <p:spPr>
          <a:xfrm>
            <a:off x="-1220" y="975373"/>
            <a:ext cx="632407" cy="1258493"/>
          </a:xfrm>
          <a:custGeom>
            <a:avLst/>
            <a:gdLst>
              <a:gd name="connsiteX0" fmla="*/ 0 w 2359678"/>
              <a:gd name="connsiteY0" fmla="*/ 0 h 4719355"/>
              <a:gd name="connsiteX1" fmla="*/ 2359678 w 2359678"/>
              <a:gd name="connsiteY1" fmla="*/ 2359677 h 4719355"/>
              <a:gd name="connsiteX2" fmla="*/ 0 w 2359678"/>
              <a:gd name="connsiteY2" fmla="*/ 4719355 h 4719355"/>
            </a:gdLst>
            <a:ahLst/>
            <a:cxnLst>
              <a:cxn ang="0">
                <a:pos x="connsiteX0" y="connsiteY0"/>
              </a:cxn>
              <a:cxn ang="0">
                <a:pos x="connsiteX1" y="connsiteY1"/>
              </a:cxn>
              <a:cxn ang="0">
                <a:pos x="connsiteX2" y="connsiteY2"/>
              </a:cxn>
            </a:cxnLst>
            <a:rect l="l" t="t" r="r" b="b"/>
            <a:pathLst>
              <a:path w="2359678" h="4719355">
                <a:moveTo>
                  <a:pt x="0" y="0"/>
                </a:moveTo>
                <a:lnTo>
                  <a:pt x="2359678" y="2359677"/>
                </a:lnTo>
                <a:lnTo>
                  <a:pt x="0" y="4719355"/>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5"/>
            </p:custDataLst>
          </p:nvPr>
        </p:nvSpPr>
        <p:spPr>
          <a:xfrm>
            <a:off x="-2538" y="1104676"/>
            <a:ext cx="633424" cy="1260516"/>
          </a:xfrm>
          <a:custGeom>
            <a:avLst/>
            <a:gdLst>
              <a:gd name="connsiteX0" fmla="*/ 0 w 2576331"/>
              <a:gd name="connsiteY0" fmla="*/ 0 h 5152662"/>
              <a:gd name="connsiteX1" fmla="*/ 2576331 w 2576331"/>
              <a:gd name="connsiteY1" fmla="*/ 2576331 h 5152662"/>
              <a:gd name="connsiteX2" fmla="*/ 0 w 2576331"/>
              <a:gd name="connsiteY2" fmla="*/ 5152662 h 5152662"/>
            </a:gdLst>
            <a:ahLst/>
            <a:cxnLst>
              <a:cxn ang="0">
                <a:pos x="connsiteX0" y="connsiteY0"/>
              </a:cxn>
              <a:cxn ang="0">
                <a:pos x="connsiteX1" y="connsiteY1"/>
              </a:cxn>
              <a:cxn ang="0">
                <a:pos x="connsiteX2" y="connsiteY2"/>
              </a:cxn>
            </a:cxnLst>
            <a:rect l="l" t="t" r="r" b="b"/>
            <a:pathLst>
              <a:path w="2576331" h="5152662">
                <a:moveTo>
                  <a:pt x="0" y="0"/>
                </a:moveTo>
                <a:lnTo>
                  <a:pt x="2576331" y="2576331"/>
                </a:lnTo>
                <a:lnTo>
                  <a:pt x="0" y="5152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custDataLst>
              <p:tags r:id="rId6"/>
            </p:custDataLst>
          </p:nvPr>
        </p:nvSpPr>
        <p:spPr>
          <a:xfrm>
            <a:off x="11736341" y="4915409"/>
            <a:ext cx="455656" cy="911313"/>
          </a:xfrm>
          <a:custGeom>
            <a:avLst/>
            <a:gdLst>
              <a:gd name="connsiteX0" fmla="*/ 455656 w 455656"/>
              <a:gd name="connsiteY0" fmla="*/ 0 h 911313"/>
              <a:gd name="connsiteX1" fmla="*/ 455656 w 455656"/>
              <a:gd name="connsiteY1" fmla="*/ 911313 h 911313"/>
              <a:gd name="connsiteX2" fmla="*/ 0 w 455656"/>
              <a:gd name="connsiteY2" fmla="*/ 455657 h 911313"/>
            </a:gdLst>
            <a:ahLst/>
            <a:cxnLst>
              <a:cxn ang="0">
                <a:pos x="connsiteX0" y="connsiteY0"/>
              </a:cxn>
              <a:cxn ang="0">
                <a:pos x="connsiteX1" y="connsiteY1"/>
              </a:cxn>
              <a:cxn ang="0">
                <a:pos x="connsiteX2" y="connsiteY2"/>
              </a:cxn>
            </a:cxnLst>
            <a:rect l="l" t="t" r="r" b="b"/>
            <a:pathLst>
              <a:path w="455656" h="911313">
                <a:moveTo>
                  <a:pt x="455656" y="0"/>
                </a:moveTo>
                <a:lnTo>
                  <a:pt x="455656" y="911313"/>
                </a:lnTo>
                <a:lnTo>
                  <a:pt x="0" y="4556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27075" y="1997075"/>
            <a:ext cx="3257550" cy="398780"/>
          </a:xfrm>
          <a:prstGeom prst="rect">
            <a:avLst/>
          </a:prstGeom>
          <a:noFill/>
        </p:spPr>
        <p:txBody>
          <a:bodyPr wrap="square" rtlCol="0">
            <a:spAutoFit/>
          </a:bodyPr>
          <a:p>
            <a:r>
              <a:rPr lang="zh-CN" altLang="en-US" sz="2000"/>
              <a:t>一、当闭合环路</a:t>
            </a:r>
            <a:r>
              <a:rPr lang="en-US" altLang="zh-CN" sz="2000"/>
              <a:t>L</a:t>
            </a:r>
            <a:r>
              <a:rPr lang="zh-CN" altLang="en-US" sz="2000"/>
              <a:t>包含电流</a:t>
            </a:r>
            <a:endParaRPr lang="zh-CN" altLang="en-US" sz="2000"/>
          </a:p>
        </p:txBody>
      </p:sp>
      <p:pic>
        <p:nvPicPr>
          <p:cNvPr id="5" name="图片 4"/>
          <p:cNvPicPr>
            <a:picLocks noChangeAspect="1"/>
          </p:cNvPicPr>
          <p:nvPr/>
        </p:nvPicPr>
        <p:blipFill>
          <a:blip r:embed="rId7"/>
          <a:stretch>
            <a:fillRect/>
          </a:stretch>
        </p:blipFill>
        <p:spPr>
          <a:xfrm>
            <a:off x="1212215" y="3042285"/>
            <a:ext cx="3346450" cy="2511425"/>
          </a:xfrm>
          <a:prstGeom prst="rect">
            <a:avLst/>
          </a:prstGeom>
        </p:spPr>
      </p:pic>
      <p:sp>
        <p:nvSpPr>
          <p:cNvPr id="6" name="文本框 5"/>
          <p:cNvSpPr txBox="1"/>
          <p:nvPr/>
        </p:nvSpPr>
        <p:spPr>
          <a:xfrm>
            <a:off x="4347845" y="1892935"/>
            <a:ext cx="7235190" cy="471805"/>
          </a:xfrm>
          <a:prstGeom prst="rect">
            <a:avLst/>
          </a:prstGeom>
          <a:noFill/>
        </p:spPr>
        <p:txBody>
          <a:bodyPr wrap="square" rtlCol="0">
            <a:noAutofit/>
          </a:bodyPr>
          <a:p>
            <a:r>
              <a:rPr lang="zh-CN" altLang="en-US"/>
              <a:t>上一节末尾已经讨论过此情况（即无限长电流在某点处的磁感应强度</a:t>
            </a:r>
            <a:r>
              <a:rPr lang="en-US" altLang="zh-CN"/>
              <a:t>B</a:t>
            </a:r>
            <a:r>
              <a:rPr lang="zh-CN" altLang="en-US"/>
              <a:t>）</a:t>
            </a:r>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7124700" y="2365375"/>
                <a:ext cx="1212850" cy="706755"/>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𝐵</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𝜇</m:t>
                          </m:r>
                        </m:num>
                        <m:den>
                          <m:r>
                            <a:rPr lang="en-US" altLang="zh-CN" i="1">
                              <a:latin typeface="Cambria Math" panose="02040503050406030204" charset="0"/>
                              <a:cs typeface="Cambria Math" panose="02040503050406030204" charset="0"/>
                            </a:rPr>
                            <m:t>4</m:t>
                          </m:r>
                          <m:r>
                            <a:rPr lang="en-US" altLang="zh-CN" i="1">
                              <a:latin typeface="Cambria Math" panose="02040503050406030204" charset="0"/>
                              <a:cs typeface="Cambria Math" panose="02040503050406030204" charset="0"/>
                            </a:rPr>
                            <m:t>𝜋</m:t>
                          </m:r>
                        </m:den>
                      </m:f>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𝐼</m:t>
                          </m:r>
                        </m:num>
                        <m:den>
                          <m:r>
                            <a:rPr lang="en-US" altLang="zh-CN" i="1">
                              <a:latin typeface="Cambria Math" panose="02040503050406030204" charset="0"/>
                              <a:cs typeface="Cambria Math" panose="02040503050406030204" charset="0"/>
                            </a:rPr>
                            <m:t>𝑟</m:t>
                          </m:r>
                        </m:den>
                      </m:f>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7124700" y="2365375"/>
                <a:ext cx="1212850" cy="706755"/>
              </a:xfrm>
              <a:prstGeom prst="rect">
                <a:avLst/>
              </a:prstGeom>
              <a:blipFill rotWithShape="1">
                <a:blip r:embed="rId8"/>
                <a:stretch>
                  <a:fillRect/>
                </a:stretch>
              </a:blipFill>
            </p:spPr>
            <p:txBody>
              <a:bodyPr/>
              <a:lstStyle/>
              <a:p>
                <a:r>
                  <a:rPr lang="zh-CN" altLang="en-US">
                    <a:noFill/>
                  </a:rPr>
                  <a:t> </a:t>
                </a:r>
              </a:p>
            </p:txBody>
          </p:sp>
        </mc:Fallback>
      </mc:AlternateContent>
      <p:sp>
        <p:nvSpPr>
          <p:cNvPr id="8" name="文本框 7"/>
          <p:cNvSpPr txBox="1"/>
          <p:nvPr/>
        </p:nvSpPr>
        <p:spPr>
          <a:xfrm>
            <a:off x="4423410" y="3072130"/>
            <a:ext cx="1009650" cy="368300"/>
          </a:xfrm>
          <a:prstGeom prst="rect">
            <a:avLst/>
          </a:prstGeom>
          <a:noFill/>
        </p:spPr>
        <p:txBody>
          <a:bodyPr wrap="square" rtlCol="0">
            <a:spAutoFit/>
          </a:bodyPr>
          <a:p>
            <a:r>
              <a:rPr lang="zh-CN" altLang="en-US">
                <a:latin typeface="华文中宋" panose="02010600040101010101" charset="-122"/>
                <a:ea typeface="华文中宋" panose="02010600040101010101" charset="-122"/>
              </a:rPr>
              <a:t>那么有</a:t>
            </a:r>
            <a:r>
              <a:rPr lang="zh-CN" altLang="en-US"/>
              <a:t>：</a:t>
            </a:r>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6006401" y="3251454"/>
                <a:ext cx="4460875" cy="46037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sz="2400" i="1">
                          <a:latin typeface="Cambria Math" panose="02040503050406030204" charset="0"/>
                          <a:cs typeface="Cambria Math" panose="02040503050406030204" charset="0"/>
                        </a:rPr>
                        <m:t>𝐵</m:t>
                      </m:r>
                      <m:r>
                        <a:rPr lang="en-US" altLang="zh-CN" sz="2400" i="1">
                          <a:latin typeface="Cambria Math" panose="02040503050406030204" charset="0"/>
                          <a:ea typeface="MS Mincho" charset="0"/>
                          <a:cs typeface="Cambria Math" panose="02040503050406030204" charset="0"/>
                        </a:rPr>
                        <m:t>∙</m:t>
                      </m:r>
                      <m:r>
                        <a:rPr lang="en-US" altLang="zh-CN" sz="2400" i="1">
                          <a:latin typeface="Cambria Math" panose="02040503050406030204" charset="0"/>
                          <a:ea typeface="MS Mincho" charset="0"/>
                          <a:cs typeface="Cambria Math" panose="02040503050406030204" charset="0"/>
                        </a:rPr>
                        <m:t>𝑑𝑙</m:t>
                      </m:r>
                      <m:r>
                        <a:rPr lang="en-US" altLang="zh-CN" sz="2400" i="1">
                          <a:latin typeface="Cambria Math" panose="02040503050406030204" charset="0"/>
                          <a:ea typeface="MS Mincho" charset="0"/>
                          <a:cs typeface="Cambria Math" panose="02040503050406030204" charset="0"/>
                        </a:rPr>
                        <m:t>=</m:t>
                      </m:r>
                      <m:r>
                        <a:rPr lang="en-US" altLang="zh-CN" sz="2400" i="1">
                          <a:latin typeface="Cambria Math" panose="02040503050406030204" charset="0"/>
                          <a:ea typeface="MS Mincho" charset="0"/>
                          <a:cs typeface="Cambria Math" panose="02040503050406030204" charset="0"/>
                        </a:rPr>
                        <m:t>𝐵𝑑𝑙</m:t>
                      </m:r>
                      <m:r>
                        <a:rPr lang="en-US" altLang="zh-CN" sz="2400" i="1">
                          <a:latin typeface="Cambria Math" panose="02040503050406030204" charset="0"/>
                          <a:ea typeface="MS Mincho" charset="0"/>
                          <a:cs typeface="Cambria Math" panose="02040503050406030204" charset="0"/>
                        </a:rPr>
                        <m:t> </m:t>
                      </m:r>
                      <m:r>
                        <a:rPr lang="en-US" altLang="zh-CN" sz="2400" i="1">
                          <a:latin typeface="Cambria Math" panose="02040503050406030204" charset="0"/>
                          <a:ea typeface="MS Mincho" charset="0"/>
                          <a:cs typeface="Cambria Math" panose="02040503050406030204" charset="0"/>
                        </a:rPr>
                        <m:t>𝑐𝑜𝑠</m:t>
                      </m:r>
                      <m:r>
                        <a:rPr lang="en-US" altLang="zh-CN" sz="2400" i="1">
                          <a:latin typeface="Cambria Math" panose="02040503050406030204" charset="0"/>
                          <a:ea typeface="MS Mincho" charset="0"/>
                          <a:cs typeface="Cambria Math" panose="02040503050406030204" charset="0"/>
                        </a:rPr>
                        <m:t>𝜃</m:t>
                      </m:r>
                      <m:r>
                        <a:rPr lang="en-US" altLang="zh-CN" sz="2400" i="1">
                          <a:latin typeface="Cambria Math" panose="02040503050406030204" charset="0"/>
                          <a:ea typeface="MS Mincho" charset="0"/>
                          <a:cs typeface="Cambria Math" panose="02040503050406030204" charset="0"/>
                        </a:rPr>
                        <m:t>=</m:t>
                      </m:r>
                      <m:r>
                        <a:rPr lang="en-US" altLang="zh-CN" sz="2400" i="1">
                          <a:latin typeface="Cambria Math" panose="02040503050406030204" charset="0"/>
                          <a:ea typeface="MS Mincho" charset="0"/>
                          <a:cs typeface="Cambria Math" panose="02040503050406030204" charset="0"/>
                        </a:rPr>
                        <m:t>𝐵𝑑𝑠</m:t>
                      </m:r>
                      <m:r>
                        <a:rPr lang="en-US" altLang="zh-CN" sz="2400" i="1">
                          <a:latin typeface="Cambria Math" panose="02040503050406030204" charset="0"/>
                          <a:ea typeface="MS Mincho" charset="0"/>
                          <a:cs typeface="Cambria Math" panose="02040503050406030204" charset="0"/>
                        </a:rPr>
                        <m:t>=</m:t>
                      </m:r>
                      <m:r>
                        <a:rPr lang="en-US" altLang="zh-CN" sz="2400" i="1">
                          <a:latin typeface="Cambria Math" panose="02040503050406030204" charset="0"/>
                          <a:ea typeface="MS Mincho" charset="0"/>
                          <a:cs typeface="Cambria Math" panose="02040503050406030204" charset="0"/>
                        </a:rPr>
                        <m:t>𝐵𝑟</m:t>
                      </m:r>
                      <m:r>
                        <a:rPr lang="en-US" altLang="zh-CN" sz="2400" i="1">
                          <a:latin typeface="Cambria Math" panose="02040503050406030204" charset="0"/>
                          <a:ea typeface="MS Mincho" charset="0"/>
                          <a:cs typeface="Cambria Math" panose="02040503050406030204" charset="0"/>
                        </a:rPr>
                        <m:t> </m:t>
                      </m:r>
                      <m:r>
                        <a:rPr lang="en-US" altLang="zh-CN" sz="2400" i="1">
                          <a:latin typeface="Cambria Math" panose="02040503050406030204" charset="0"/>
                          <a:ea typeface="MS Mincho" charset="0"/>
                          <a:cs typeface="Cambria Math" panose="02040503050406030204" charset="0"/>
                        </a:rPr>
                        <m:t>𝑑</m:t>
                      </m:r>
                      <m:r>
                        <a:rPr lang="en-US" altLang="zh-CN" sz="2400" i="1">
                          <a:latin typeface="Cambria Math" panose="02040503050406030204" charset="0"/>
                          <a:ea typeface="MS Mincho" charset="0"/>
                          <a:cs typeface="Cambria Math" panose="02040503050406030204" charset="0"/>
                        </a:rPr>
                        <m:t>𝛷</m:t>
                      </m:r>
                    </m:oMath>
                  </m:oMathPara>
                </a14:m>
                <a:endParaRPr lang="en-US" altLang="zh-CN" sz="2400" i="1">
                  <a:latin typeface="Cambria Math" panose="02040503050406030204" charset="0"/>
                  <a:ea typeface="MS Mincho"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6006401" y="3251454"/>
                <a:ext cx="4460875" cy="460375"/>
              </a:xfrm>
              <a:prstGeom prst="rect">
                <a:avLst/>
              </a:prstGeom>
              <a:blipFill rotWithShape="1">
                <a:blip r:embed="rId9"/>
                <a:stretch>
                  <a:fillRect l="-13" t="-55" r="-1781" b="55"/>
                </a:stretch>
              </a:blipFill>
            </p:spPr>
            <p:txBody>
              <a:bodyPr/>
              <a:lstStyle/>
              <a:p>
                <a:r>
                  <a:rPr lang="zh-CN" altLang="en-US">
                    <a:noFill/>
                  </a:rPr>
                  <a:t> </a:t>
                </a:r>
              </a:p>
            </p:txBody>
          </p:sp>
        </mc:Fallback>
      </mc:AlternateContent>
      <p:sp>
        <p:nvSpPr>
          <p:cNvPr id="10" name="文本框 9"/>
          <p:cNvSpPr txBox="1"/>
          <p:nvPr/>
        </p:nvSpPr>
        <p:spPr>
          <a:xfrm>
            <a:off x="4423410" y="4113530"/>
            <a:ext cx="7087870" cy="368300"/>
          </a:xfrm>
          <a:prstGeom prst="rect">
            <a:avLst/>
          </a:prstGeom>
          <a:noFill/>
        </p:spPr>
        <p:txBody>
          <a:bodyPr wrap="square" rtlCol="0">
            <a:spAutoFit/>
          </a:bodyPr>
          <a:p>
            <a:r>
              <a:rPr lang="zh-CN" altLang="en-US">
                <a:latin typeface="华文中宋" panose="02010600040101010101" charset="-122"/>
                <a:ea typeface="华文中宋" panose="02010600040101010101" charset="-122"/>
                <a:cs typeface="华文中宋" panose="02010600040101010101" charset="-122"/>
              </a:rPr>
              <a:t>沿</a:t>
            </a:r>
            <a:r>
              <a:rPr lang="en-US" altLang="zh-CN">
                <a:latin typeface="华文中宋" panose="02010600040101010101" charset="-122"/>
                <a:ea typeface="华文中宋" panose="02010600040101010101" charset="-122"/>
                <a:cs typeface="华文中宋" panose="02010600040101010101" charset="-122"/>
              </a:rPr>
              <a:t>L</a:t>
            </a:r>
            <a:r>
              <a:rPr lang="zh-CN" altLang="en-US">
                <a:latin typeface="华文中宋" panose="02010600040101010101" charset="-122"/>
                <a:ea typeface="华文中宋" panose="02010600040101010101" charset="-122"/>
                <a:cs typeface="华文中宋" panose="02010600040101010101" charset="-122"/>
              </a:rPr>
              <a:t>某一方向（顺时针</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逆时针）积分得：</a:t>
            </a:r>
            <a:endParaRPr lang="zh-CN" altLang="en-US">
              <a:latin typeface="华文中宋" panose="02010600040101010101" charset="-122"/>
              <a:ea typeface="华文中宋" panose="02010600040101010101" charset="-122"/>
              <a:cs typeface="华文中宋" panose="02010600040101010101"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5123751" y="4837684"/>
                <a:ext cx="6047740" cy="94805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subSup"/>
                          <m:ctrlPr>
                            <a:rPr lang="en-US" altLang="zh-CN" sz="2400" i="1">
                              <a:latin typeface="Cambria Math" panose="02040503050406030204" charset="0"/>
                              <a:cs typeface="Cambria Math" panose="02040503050406030204" charset="0"/>
                            </a:rPr>
                          </m:ctrlPr>
                        </m:naryPr>
                        <m:sub>
                          <m:r>
                            <a:rPr lang="en-US" altLang="zh-CN" sz="2400" i="1">
                              <a:latin typeface="Cambria Math" panose="02040503050406030204" charset="0"/>
                              <a:cs typeface="Cambria Math" panose="02040503050406030204" charset="0"/>
                            </a:rPr>
                            <m:t>𝐿</m:t>
                          </m:r>
                        </m:sub>
                        <m:sup/>
                        <m:e>
                          <m:r>
                            <a:rPr lang="en-US" altLang="zh-CN" sz="2400" i="1">
                              <a:latin typeface="Cambria Math" panose="02040503050406030204" charset="0"/>
                              <a:cs typeface="Cambria Math" panose="02040503050406030204" charset="0"/>
                            </a:rPr>
                            <m:t>𝐵</m:t>
                          </m:r>
                          <m:r>
                            <a:rPr lang="en-US" altLang="zh-CN" sz="2400" i="1">
                              <a:latin typeface="Cambria Math" panose="02040503050406030204" charset="0"/>
                              <a:ea typeface="MS Mincho" charset="0"/>
                              <a:cs typeface="Cambria Math" panose="02040503050406030204" charset="0"/>
                            </a:rPr>
                            <m:t>∙</m:t>
                          </m:r>
                          <m:r>
                            <a:rPr lang="en-US" altLang="zh-CN" sz="2400" i="1">
                              <a:latin typeface="Cambria Math" panose="02040503050406030204" charset="0"/>
                              <a:ea typeface="MS Mincho" charset="0"/>
                              <a:cs typeface="Cambria Math" panose="02040503050406030204" charset="0"/>
                            </a:rPr>
                            <m:t>𝑑𝑙</m:t>
                          </m:r>
                          <m:r>
                            <a:rPr lang="en-US" altLang="zh-CN" sz="2400" i="1">
                              <a:latin typeface="Cambria Math" panose="02040503050406030204" charset="0"/>
                              <a:ea typeface="MS Mincho" charset="0"/>
                              <a:cs typeface="Cambria Math" panose="02040503050406030204" charset="0"/>
                            </a:rPr>
                            <m:t>=</m:t>
                          </m:r>
                          <m:nary>
                            <m:naryPr>
                              <m:chr m:val="∮"/>
                              <m:limLoc m:val="subSup"/>
                              <m:ctrlPr>
                                <a:rPr lang="en-US" altLang="zh-CN" sz="2400" i="1">
                                  <a:latin typeface="Cambria Math" panose="02040503050406030204" charset="0"/>
                                  <a:ea typeface="MS Mincho" charset="0"/>
                                  <a:cs typeface="Cambria Math" panose="02040503050406030204" charset="0"/>
                                </a:rPr>
                              </m:ctrlPr>
                            </m:naryPr>
                            <m:sub>
                              <m:r>
                                <a:rPr lang="en-US" altLang="zh-CN" sz="2400" i="1">
                                  <a:latin typeface="Cambria Math" panose="02040503050406030204" charset="0"/>
                                  <a:ea typeface="MS Mincho" charset="0"/>
                                  <a:cs typeface="Cambria Math" panose="02040503050406030204" charset="0"/>
                                </a:rPr>
                                <m:t>𝐿</m:t>
                              </m:r>
                            </m:sub>
                            <m:sup/>
                            <m:e>
                              <m:r>
                                <a:rPr lang="en-US" altLang="zh-CN" sz="2400" i="1">
                                  <a:latin typeface="Cambria Math" panose="02040503050406030204" charset="0"/>
                                  <a:ea typeface="MS Mincho" charset="0"/>
                                  <a:cs typeface="Cambria Math" panose="02040503050406030204" charset="0"/>
                                </a:rPr>
                                <m:t>𝐵𝑟</m:t>
                              </m:r>
                              <m:r>
                                <a:rPr lang="en-US" altLang="zh-CN" sz="2400" i="1">
                                  <a:latin typeface="Cambria Math" panose="02040503050406030204" charset="0"/>
                                  <a:ea typeface="MS Mincho" charset="0"/>
                                  <a:cs typeface="Cambria Math" panose="02040503050406030204" charset="0"/>
                                </a:rPr>
                                <m:t> </m:t>
                              </m:r>
                              <m:r>
                                <a:rPr lang="en-US" altLang="zh-CN" sz="2400" i="1">
                                  <a:latin typeface="Cambria Math" panose="02040503050406030204" charset="0"/>
                                  <a:ea typeface="MS Mincho" charset="0"/>
                                  <a:cs typeface="Cambria Math" panose="02040503050406030204" charset="0"/>
                                </a:rPr>
                                <m:t>𝑑</m:t>
                              </m:r>
                              <m:r>
                                <a:rPr lang="en-US" altLang="zh-CN" sz="2400" i="1">
                                  <a:latin typeface="Cambria Math" panose="02040503050406030204" charset="0"/>
                                  <a:ea typeface="微软雅黑" panose="020B0503020204020204" charset="-122"/>
                                  <a:cs typeface="Cambria Math" panose="02040503050406030204" charset="0"/>
                                </a:rPr>
                                <m:t>𝛷</m:t>
                              </m:r>
                              <m:r>
                                <a:rPr lang="en-US" altLang="zh-CN" sz="2400" i="1">
                                  <a:latin typeface="Cambria Math" panose="02040503050406030204" charset="0"/>
                                  <a:ea typeface="微软雅黑" panose="020B0503020204020204" charset="-122"/>
                                  <a:cs typeface="Cambria Math" panose="02040503050406030204" charset="0"/>
                                </a:rPr>
                                <m:t>=</m:t>
                              </m:r>
                              <m:nary>
                                <m:naryPr>
                                  <m:chr m:val="∮"/>
                                  <m:limLoc m:val="subSup"/>
                                  <m:ctrlPr>
                                    <a:rPr lang="en-US" altLang="zh-CN" sz="2400" i="1">
                                      <a:latin typeface="Cambria Math" panose="02040503050406030204" charset="0"/>
                                      <a:ea typeface="微软雅黑" panose="020B0503020204020204" charset="-122"/>
                                      <a:cs typeface="Cambria Math" panose="02040503050406030204" charset="0"/>
                                    </a:rPr>
                                  </m:ctrlPr>
                                </m:naryPr>
                                <m:sub>
                                  <m:r>
                                    <a:rPr lang="en-US" altLang="zh-CN" sz="2400" i="1">
                                      <a:latin typeface="Cambria Math" panose="02040503050406030204" charset="0"/>
                                      <a:ea typeface="微软雅黑" panose="020B0503020204020204" charset="-122"/>
                                      <a:cs typeface="Cambria Math" panose="02040503050406030204" charset="0"/>
                                    </a:rPr>
                                    <m:t>𝐿</m:t>
                                  </m:r>
                                </m:sub>
                                <m:sup/>
                                <m:e>
                                  <m:f>
                                    <m:fPr>
                                      <m:ctrlPr>
                                        <a:rPr lang="en-US" altLang="zh-CN" sz="2400" i="1">
                                          <a:latin typeface="Cambria Math" panose="02040503050406030204" charset="0"/>
                                          <a:cs typeface="Cambria Math" panose="02040503050406030204" charset="0"/>
                                        </a:rPr>
                                      </m:ctrlPr>
                                    </m:fPr>
                                    <m:num>
                                      <m:r>
                                        <a:rPr lang="en-US" altLang="zh-CN" sz="2400" i="1">
                                          <a:latin typeface="Cambria Math" panose="02040503050406030204" charset="0"/>
                                          <a:cs typeface="Cambria Math" panose="02040503050406030204" charset="0"/>
                                        </a:rPr>
                                        <m:t>𝜇</m:t>
                                      </m:r>
                                    </m:num>
                                    <m:den>
                                      <m:r>
                                        <a:rPr lang="en-US" altLang="zh-CN" sz="2400" i="1">
                                          <a:latin typeface="Cambria Math" panose="02040503050406030204" charset="0"/>
                                          <a:cs typeface="Cambria Math" panose="02040503050406030204" charset="0"/>
                                        </a:rPr>
                                        <m:t>4</m:t>
                                      </m:r>
                                      <m:r>
                                        <a:rPr lang="en-US" altLang="zh-CN" sz="2400" i="1">
                                          <a:latin typeface="Cambria Math" panose="02040503050406030204" charset="0"/>
                                          <a:cs typeface="Cambria Math" panose="02040503050406030204" charset="0"/>
                                        </a:rPr>
                                        <m:t>𝜋</m:t>
                                      </m:r>
                                    </m:den>
                                  </m:f>
                                  <m:f>
                                    <m:fPr>
                                      <m:ctrlPr>
                                        <a:rPr lang="en-US" altLang="zh-CN" sz="2400" i="1">
                                          <a:latin typeface="Cambria Math" panose="02040503050406030204" charset="0"/>
                                          <a:cs typeface="Cambria Math" panose="02040503050406030204" charset="0"/>
                                        </a:rPr>
                                      </m:ctrlPr>
                                    </m:fPr>
                                    <m:num>
                                      <m:r>
                                        <a:rPr lang="en-US" altLang="zh-CN" sz="2400" i="1">
                                          <a:latin typeface="Cambria Math" panose="02040503050406030204" charset="0"/>
                                          <a:cs typeface="Cambria Math" panose="02040503050406030204" charset="0"/>
                                        </a:rPr>
                                        <m:t>2</m:t>
                                      </m:r>
                                      <m:r>
                                        <a:rPr lang="en-US" altLang="zh-CN" sz="2400" i="1">
                                          <a:latin typeface="Cambria Math" panose="02040503050406030204" charset="0"/>
                                          <a:cs typeface="Cambria Math" panose="02040503050406030204" charset="0"/>
                                        </a:rPr>
                                        <m:t>𝐼</m:t>
                                      </m:r>
                                    </m:num>
                                    <m:den>
                                      <m:r>
                                        <a:rPr lang="en-US" altLang="zh-CN" sz="2400" i="1">
                                          <a:latin typeface="Cambria Math" panose="02040503050406030204" charset="0"/>
                                          <a:cs typeface="Cambria Math" panose="02040503050406030204" charset="0"/>
                                        </a:rPr>
                                        <m:t>𝑟</m:t>
                                      </m:r>
                                    </m:den>
                                  </m:f>
                                </m:e>
                              </m:nary>
                              <m:r>
                                <a:rPr lang="en-US" altLang="zh-CN" sz="2400" i="1">
                                  <a:latin typeface="Cambria Math" panose="02040503050406030204" charset="0"/>
                                  <a:ea typeface="微软雅黑" panose="020B0503020204020204" charset="-122"/>
                                  <a:cs typeface="Cambria Math" panose="02040503050406030204" charset="0"/>
                                </a:rPr>
                                <m:t>𝑟</m:t>
                              </m:r>
                              <m:r>
                                <a:rPr lang="en-US" altLang="zh-CN" sz="2400" i="1">
                                  <a:latin typeface="Cambria Math" panose="02040503050406030204" charset="0"/>
                                  <a:ea typeface="MS Mincho" charset="0"/>
                                  <a:cs typeface="Cambria Math" panose="02040503050406030204" charset="0"/>
                                </a:rPr>
                                <m:t> </m:t>
                              </m:r>
                              <m:r>
                                <a:rPr lang="en-US" altLang="zh-CN" sz="2400" i="1">
                                  <a:latin typeface="Cambria Math" panose="02040503050406030204" charset="0"/>
                                  <a:ea typeface="MS Mincho" charset="0"/>
                                  <a:cs typeface="Cambria Math" panose="02040503050406030204" charset="0"/>
                                </a:rPr>
                                <m:t>𝑑</m:t>
                              </m:r>
                              <m:r>
                                <a:rPr lang="en-US" altLang="zh-CN" sz="2400" i="1">
                                  <a:latin typeface="Cambria Math" panose="02040503050406030204" charset="0"/>
                                  <a:ea typeface="MS Mincho" charset="0"/>
                                  <a:cs typeface="Cambria Math" panose="02040503050406030204" charset="0"/>
                                </a:rPr>
                                <m:t>𝛷</m:t>
                              </m:r>
                              <m:r>
                                <a:rPr lang="en-US" altLang="zh-CN" sz="2400" i="1">
                                  <a:latin typeface="Cambria Math" panose="02040503050406030204" charset="0"/>
                                  <a:ea typeface="MS Mincho" charset="0"/>
                                  <a:cs typeface="Cambria Math" panose="02040503050406030204" charset="0"/>
                                </a:rPr>
                                <m:t>=</m:t>
                              </m:r>
                              <m:r>
                                <a:rPr lang="en-US" altLang="zh-CN" sz="2400" i="1">
                                  <a:latin typeface="Cambria Math" panose="02040503050406030204" charset="0"/>
                                  <a:ea typeface="MS Mincho" charset="0"/>
                                  <a:cs typeface="Cambria Math" panose="02040503050406030204" charset="0"/>
                                </a:rPr>
                                <m:t>𝜇</m:t>
                              </m:r>
                              <m:r>
                                <a:rPr lang="en-US" altLang="zh-CN" sz="2400" i="1">
                                  <a:latin typeface="Cambria Math" panose="02040503050406030204" charset="0"/>
                                  <a:ea typeface="MS Mincho" charset="0"/>
                                  <a:cs typeface="Cambria Math" panose="02040503050406030204" charset="0"/>
                                </a:rPr>
                                <m:t>𝐼</m:t>
                              </m:r>
                              <m:r>
                                <a:rPr lang="zh-CN" altLang="en-US" sz="2400">
                                  <a:latin typeface="Cambria Math" panose="02040503050406030204" charset="0"/>
                                </a:rPr>
                                <m:t> </m:t>
                              </m:r>
                            </m:e>
                          </m:nary>
                        </m:e>
                      </m:nary>
                    </m:oMath>
                  </m:oMathPara>
                </a14:m>
                <a:endParaRPr lang="en-US" altLang="zh-CN" sz="2400" i="1">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5123751" y="4837684"/>
                <a:ext cx="6047740" cy="948055"/>
              </a:xfrm>
              <a:prstGeom prst="rect">
                <a:avLst/>
              </a:prstGeom>
              <a:blipFill rotWithShape="1">
                <a:blip r:embed="rId10"/>
                <a:stretch>
                  <a:fillRect l="-9" t="-27" r="-264" b="27"/>
                </a:stretch>
              </a:blipFill>
            </p:spPr>
            <p:txBody>
              <a:bodyPr/>
              <a:lstStyle/>
              <a:p>
                <a:r>
                  <a:rPr lang="zh-CN" altLang="en-US">
                    <a:noFill/>
                  </a:rPr>
                  <a:t> </a:t>
                </a:r>
              </a:p>
            </p:txBody>
          </p:sp>
        </mc:Fallback>
      </mc:AlternateContent>
    </p:spTree>
    <p:custDataLst>
      <p:tags r:id="rId1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78840" y="2110740"/>
            <a:ext cx="3872865" cy="2042795"/>
          </a:xfrm>
          <a:prstGeom prst="rect">
            <a:avLst/>
          </a:prstGeom>
        </p:spPr>
      </p:pic>
      <p:sp>
        <p:nvSpPr>
          <p:cNvPr id="4" name="正文"/>
          <p:cNvSpPr txBox="1"/>
          <p:nvPr>
            <p:custDataLst>
              <p:tags r:id="rId2"/>
            </p:custDataLst>
          </p:nvPr>
        </p:nvSpPr>
        <p:spPr>
          <a:xfrm>
            <a:off x="948690" y="1392555"/>
            <a:ext cx="10293985" cy="539115"/>
          </a:xfrm>
          <a:prstGeom prst="rect">
            <a:avLst/>
          </a:prstGeom>
          <a:noFill/>
        </p:spPr>
        <p:txBody>
          <a:bodyPr wrap="square" lIns="90170" tIns="46990" rIns="90170" bIns="46990" rtlCol="0" anchor="ctr" anchorCtr="0">
            <a:normAutofit/>
          </a:bodyPr>
          <a:lstStyle/>
          <a:p>
            <a:pPr indent="0" algn="just" fontAlgn="auto">
              <a:lnSpc>
                <a:spcPct val="130000"/>
              </a:lnSpc>
            </a:pPr>
            <a:r>
              <a:rPr lang="en-US" altLang="zh-CN" kern="0" spc="0" dirty="0">
                <a:ln>
                  <a:noFill/>
                  <a:prstDash val="sysDot"/>
                </a:ln>
                <a:solidFill>
                  <a:schemeClr val="tx1">
                    <a:lumMod val="85000"/>
                    <a:lumOff val="15000"/>
                  </a:schemeClr>
                </a:solidFill>
                <a:latin typeface="+mn-ea"/>
                <a:ea typeface="+mn-ea"/>
                <a:sym typeface="+mn-ea"/>
              </a:rPr>
              <a:t>1.</a:t>
            </a:r>
            <a:r>
              <a:rPr lang="zh-CN" altLang="en-US" kern="0" spc="0" dirty="0">
                <a:ln>
                  <a:noFill/>
                  <a:prstDash val="sysDot"/>
                </a:ln>
                <a:solidFill>
                  <a:schemeClr val="tx1">
                    <a:lumMod val="85000"/>
                    <a:lumOff val="15000"/>
                  </a:schemeClr>
                </a:solidFill>
                <a:latin typeface="+mn-ea"/>
                <a:ea typeface="+mn-ea"/>
                <a:sym typeface="+mn-ea"/>
              </a:rPr>
              <a:t>我们首先做分析</a:t>
            </a:r>
            <a:r>
              <a:rPr lang="en-US" altLang="zh-CN" kern="0" spc="0" dirty="0">
                <a:ln>
                  <a:noFill/>
                  <a:prstDash val="sysDot"/>
                </a:ln>
                <a:solidFill>
                  <a:schemeClr val="tx1">
                    <a:lumMod val="85000"/>
                    <a:lumOff val="15000"/>
                  </a:schemeClr>
                </a:solidFill>
                <a:latin typeface="+mn-ea"/>
                <a:ea typeface="+mn-ea"/>
                <a:sym typeface="+mn-ea"/>
              </a:rPr>
              <a:t>:</a:t>
            </a:r>
            <a:endParaRPr lang="en-US" altLang="zh-CN" kern="0" spc="0" dirty="0">
              <a:ln>
                <a:noFill/>
                <a:prstDash val="sysDot"/>
              </a:ln>
              <a:solidFill>
                <a:schemeClr val="tx1">
                  <a:lumMod val="85000"/>
                  <a:lumOff val="15000"/>
                </a:schemeClr>
              </a:solidFill>
              <a:latin typeface="+mn-ea"/>
              <a:ea typeface="+mn-ea"/>
              <a:sym typeface="+mn-ea"/>
            </a:endParaRPr>
          </a:p>
        </p:txBody>
      </p:sp>
      <p:sp>
        <p:nvSpPr>
          <p:cNvPr id="3" name="标题 2"/>
          <p:cNvSpPr>
            <a:spLocks noGrp="1"/>
          </p:cNvSpPr>
          <p:nvPr>
            <p:ph type="title"/>
            <p:custDataLst>
              <p:tags r:id="rId3"/>
            </p:custDataLst>
          </p:nvPr>
        </p:nvSpPr>
        <p:spPr>
          <a:xfrm>
            <a:off x="948690" y="535305"/>
            <a:ext cx="10346055" cy="720090"/>
          </a:xfrm>
        </p:spPr>
        <p:txBody>
          <a:bodyPr/>
          <a:lstStyle/>
          <a:p>
            <a:r>
              <a:rPr lang="zh-CN" altLang="en-US"/>
              <a:t>二、当闭合环路</a:t>
            </a:r>
            <a:r>
              <a:rPr lang="en-US" altLang="zh-CN"/>
              <a:t>L</a:t>
            </a:r>
            <a:r>
              <a:rPr lang="zh-CN" altLang="en-US"/>
              <a:t>不包含</a:t>
            </a:r>
            <a:r>
              <a:rPr lang="zh-CN" altLang="en-US"/>
              <a:t>电流</a:t>
            </a:r>
            <a:endParaRPr lang="zh-CN" altLang="en-US"/>
          </a:p>
        </p:txBody>
      </p:sp>
      <p:sp>
        <p:nvSpPr>
          <p:cNvPr id="27" name="任意多边形: 形状 26"/>
          <p:cNvSpPr/>
          <p:nvPr>
            <p:custDataLst>
              <p:tags r:id="rId4"/>
            </p:custDataLst>
          </p:nvPr>
        </p:nvSpPr>
        <p:spPr>
          <a:xfrm>
            <a:off x="11736343" y="5058507"/>
            <a:ext cx="455657" cy="911313"/>
          </a:xfrm>
          <a:custGeom>
            <a:avLst/>
            <a:gdLst>
              <a:gd name="connsiteX0" fmla="*/ 455657 w 455657"/>
              <a:gd name="connsiteY0" fmla="*/ 0 h 911313"/>
              <a:gd name="connsiteX1" fmla="*/ 455657 w 455657"/>
              <a:gd name="connsiteY1" fmla="*/ 911313 h 911313"/>
              <a:gd name="connsiteX2" fmla="*/ 124404 w 455657"/>
              <a:gd name="connsiteY2" fmla="*/ 580060 h 911313"/>
              <a:gd name="connsiteX3" fmla="*/ 112496 w 455657"/>
              <a:gd name="connsiteY3" fmla="*/ 580060 h 911313"/>
              <a:gd name="connsiteX4" fmla="*/ 112496 w 455657"/>
              <a:gd name="connsiteY4" fmla="*/ 568152 h 911313"/>
              <a:gd name="connsiteX5" fmla="*/ 0 w 455657"/>
              <a:gd name="connsiteY5" fmla="*/ 455657 h 9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57" h="911313">
                <a:moveTo>
                  <a:pt x="455657" y="0"/>
                </a:moveTo>
                <a:lnTo>
                  <a:pt x="455657" y="911313"/>
                </a:lnTo>
                <a:lnTo>
                  <a:pt x="124404" y="580060"/>
                </a:lnTo>
                <a:lnTo>
                  <a:pt x="112496" y="580060"/>
                </a:lnTo>
                <a:lnTo>
                  <a:pt x="112496" y="568152"/>
                </a:lnTo>
                <a:lnTo>
                  <a:pt x="0" y="455657"/>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5"/>
            </p:custDataLst>
          </p:nvPr>
        </p:nvSpPr>
        <p:spPr>
          <a:xfrm>
            <a:off x="-1220" y="975373"/>
            <a:ext cx="632407" cy="1258493"/>
          </a:xfrm>
          <a:custGeom>
            <a:avLst/>
            <a:gdLst>
              <a:gd name="connsiteX0" fmla="*/ 0 w 2359678"/>
              <a:gd name="connsiteY0" fmla="*/ 0 h 4719355"/>
              <a:gd name="connsiteX1" fmla="*/ 2359678 w 2359678"/>
              <a:gd name="connsiteY1" fmla="*/ 2359677 h 4719355"/>
              <a:gd name="connsiteX2" fmla="*/ 0 w 2359678"/>
              <a:gd name="connsiteY2" fmla="*/ 4719355 h 4719355"/>
            </a:gdLst>
            <a:ahLst/>
            <a:cxnLst>
              <a:cxn ang="0">
                <a:pos x="connsiteX0" y="connsiteY0"/>
              </a:cxn>
              <a:cxn ang="0">
                <a:pos x="connsiteX1" y="connsiteY1"/>
              </a:cxn>
              <a:cxn ang="0">
                <a:pos x="connsiteX2" y="connsiteY2"/>
              </a:cxn>
            </a:cxnLst>
            <a:rect l="l" t="t" r="r" b="b"/>
            <a:pathLst>
              <a:path w="2359678" h="4719355">
                <a:moveTo>
                  <a:pt x="0" y="0"/>
                </a:moveTo>
                <a:lnTo>
                  <a:pt x="2359678" y="2359677"/>
                </a:lnTo>
                <a:lnTo>
                  <a:pt x="0" y="4719355"/>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6"/>
            </p:custDataLst>
          </p:nvPr>
        </p:nvSpPr>
        <p:spPr>
          <a:xfrm>
            <a:off x="-2538" y="1104676"/>
            <a:ext cx="633424" cy="1260516"/>
          </a:xfrm>
          <a:custGeom>
            <a:avLst/>
            <a:gdLst>
              <a:gd name="connsiteX0" fmla="*/ 0 w 2576331"/>
              <a:gd name="connsiteY0" fmla="*/ 0 h 5152662"/>
              <a:gd name="connsiteX1" fmla="*/ 2576331 w 2576331"/>
              <a:gd name="connsiteY1" fmla="*/ 2576331 h 5152662"/>
              <a:gd name="connsiteX2" fmla="*/ 0 w 2576331"/>
              <a:gd name="connsiteY2" fmla="*/ 5152662 h 5152662"/>
            </a:gdLst>
            <a:ahLst/>
            <a:cxnLst>
              <a:cxn ang="0">
                <a:pos x="connsiteX0" y="connsiteY0"/>
              </a:cxn>
              <a:cxn ang="0">
                <a:pos x="connsiteX1" y="connsiteY1"/>
              </a:cxn>
              <a:cxn ang="0">
                <a:pos x="connsiteX2" y="connsiteY2"/>
              </a:cxn>
            </a:cxnLst>
            <a:rect l="l" t="t" r="r" b="b"/>
            <a:pathLst>
              <a:path w="2576331" h="5152662">
                <a:moveTo>
                  <a:pt x="0" y="0"/>
                </a:moveTo>
                <a:lnTo>
                  <a:pt x="2576331" y="2576331"/>
                </a:lnTo>
                <a:lnTo>
                  <a:pt x="0" y="5152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custDataLst>
              <p:tags r:id="rId7"/>
            </p:custDataLst>
          </p:nvPr>
        </p:nvSpPr>
        <p:spPr>
          <a:xfrm>
            <a:off x="11736341" y="4915409"/>
            <a:ext cx="455656" cy="911313"/>
          </a:xfrm>
          <a:custGeom>
            <a:avLst/>
            <a:gdLst>
              <a:gd name="connsiteX0" fmla="*/ 455656 w 455656"/>
              <a:gd name="connsiteY0" fmla="*/ 0 h 911313"/>
              <a:gd name="connsiteX1" fmla="*/ 455656 w 455656"/>
              <a:gd name="connsiteY1" fmla="*/ 911313 h 911313"/>
              <a:gd name="connsiteX2" fmla="*/ 0 w 455656"/>
              <a:gd name="connsiteY2" fmla="*/ 455657 h 911313"/>
            </a:gdLst>
            <a:ahLst/>
            <a:cxnLst>
              <a:cxn ang="0">
                <a:pos x="connsiteX0" y="connsiteY0"/>
              </a:cxn>
              <a:cxn ang="0">
                <a:pos x="connsiteX1" y="connsiteY1"/>
              </a:cxn>
              <a:cxn ang="0">
                <a:pos x="connsiteX2" y="connsiteY2"/>
              </a:cxn>
            </a:cxnLst>
            <a:rect l="l" t="t" r="r" b="b"/>
            <a:pathLst>
              <a:path w="455656" h="911313">
                <a:moveTo>
                  <a:pt x="455656" y="0"/>
                </a:moveTo>
                <a:lnTo>
                  <a:pt x="455656" y="911313"/>
                </a:lnTo>
                <a:lnTo>
                  <a:pt x="0" y="4556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8"/>
          <a:stretch>
            <a:fillRect/>
          </a:stretch>
        </p:blipFill>
        <p:spPr>
          <a:xfrm>
            <a:off x="8041640" y="2383790"/>
            <a:ext cx="3694430" cy="1769745"/>
          </a:xfrm>
          <a:prstGeom prst="rect">
            <a:avLst/>
          </a:prstGeom>
        </p:spPr>
      </p:pic>
      <p:pic>
        <p:nvPicPr>
          <p:cNvPr id="6" name="图片 5"/>
          <p:cNvPicPr>
            <a:picLocks noChangeAspect="1"/>
          </p:cNvPicPr>
          <p:nvPr/>
        </p:nvPicPr>
        <p:blipFill>
          <a:blip r:embed="rId9"/>
          <a:stretch>
            <a:fillRect/>
          </a:stretch>
        </p:blipFill>
        <p:spPr>
          <a:xfrm>
            <a:off x="4639945" y="1965960"/>
            <a:ext cx="3022600" cy="1967865"/>
          </a:xfrm>
          <a:prstGeom prst="rect">
            <a:avLst/>
          </a:prstGeom>
        </p:spPr>
      </p:pic>
      <p:sp>
        <p:nvSpPr>
          <p:cNvPr id="7" name="文本框 6"/>
          <p:cNvSpPr txBox="1"/>
          <p:nvPr/>
        </p:nvSpPr>
        <p:spPr>
          <a:xfrm>
            <a:off x="4039235" y="2833370"/>
            <a:ext cx="784225" cy="583565"/>
          </a:xfrm>
          <a:prstGeom prst="rect">
            <a:avLst/>
          </a:prstGeom>
          <a:noFill/>
        </p:spPr>
        <p:txBody>
          <a:bodyPr wrap="square" rtlCol="0">
            <a:spAutoFit/>
          </a:bodyPr>
          <a:p>
            <a:r>
              <a:rPr lang="en-US" altLang="zh-CN" sz="3200"/>
              <a:t>+</a:t>
            </a:r>
            <a:endParaRPr lang="en-US" altLang="zh-CN" sz="3200"/>
          </a:p>
        </p:txBody>
      </p:sp>
      <p:sp>
        <p:nvSpPr>
          <p:cNvPr id="8" name="文本框 7"/>
          <p:cNvSpPr txBox="1"/>
          <p:nvPr/>
        </p:nvSpPr>
        <p:spPr>
          <a:xfrm>
            <a:off x="7662545" y="2916555"/>
            <a:ext cx="302895" cy="583565"/>
          </a:xfrm>
          <a:prstGeom prst="rect">
            <a:avLst/>
          </a:prstGeom>
          <a:noFill/>
        </p:spPr>
        <p:txBody>
          <a:bodyPr wrap="square" rtlCol="0">
            <a:spAutoFit/>
          </a:bodyPr>
          <a:p>
            <a:r>
              <a:rPr lang="en-US" altLang="zh-CN" sz="3200"/>
              <a:t>=</a:t>
            </a:r>
            <a:endParaRPr lang="en-US" altLang="zh-CN" sz="3200"/>
          </a:p>
        </p:txBody>
      </p:sp>
      <mc:AlternateContent xmlns:mc="http://schemas.openxmlformats.org/markup-compatibility/2006">
        <mc:Choice xmlns:a14="http://schemas.microsoft.com/office/drawing/2010/main" Requires="a14">
          <p:sp>
            <p:nvSpPr>
              <p:cNvPr id="9" name="文本框 8"/>
              <p:cNvSpPr txBox="1"/>
              <p:nvPr/>
            </p:nvSpPr>
            <p:spPr>
              <a:xfrm>
                <a:off x="3221990" y="1487170"/>
                <a:ext cx="5260340" cy="4445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𝐿</m:t>
                          </m:r>
                        </m:e>
                        <m:sub>
                          <m:r>
                            <a:rPr lang="en-US" altLang="zh-CN" sz="2400" i="1">
                              <a:latin typeface="Cambria Math" panose="02040503050406030204" charset="0"/>
                              <a:cs typeface="Cambria Math" panose="02040503050406030204" charset="0"/>
                            </a:rPr>
                            <m:t>1</m:t>
                          </m:r>
                        </m:sub>
                      </m:sSub>
                      <m:r>
                        <a:rPr lang="zh-CN" altLang="en-US" sz="2400" i="1">
                          <a:latin typeface="Cambria Math" panose="02040503050406030204" charset="0"/>
                          <a:ea typeface="MS Mincho" charset="0"/>
                          <a:cs typeface="Cambria Math" panose="02040503050406030204" charset="0"/>
                        </a:rPr>
                        <m:t>的环量</m:t>
                      </m:r>
                      <m:r>
                        <a:rPr lang="en-US" altLang="zh-CN" sz="2400" i="1">
                          <a:latin typeface="Cambria Math" panose="02040503050406030204" charset="0"/>
                          <a:cs typeface="Cambria Math" panose="02040503050406030204" charset="0"/>
                        </a:rPr>
                        <m:t>+</m:t>
                      </m:r>
                      <m:sSub>
                        <m:sSubPr>
                          <m:ctrlPr>
                            <a:rPr lang="en-US" altLang="zh-CN" sz="2400" i="1">
                              <a:latin typeface="Cambria Math" panose="02040503050406030204" charset="0"/>
                              <a:cs typeface="Cambria Math" panose="02040503050406030204" charset="0"/>
                            </a:rPr>
                          </m:ctrlPr>
                        </m:sSubPr>
                        <m:e>
                          <m:r>
                            <a:rPr lang="en-US" altLang="zh-CN" sz="2400" i="1">
                              <a:latin typeface="Cambria Math" panose="02040503050406030204" charset="0"/>
                              <a:cs typeface="Cambria Math" panose="02040503050406030204" charset="0"/>
                            </a:rPr>
                            <m:t>𝐿</m:t>
                          </m:r>
                        </m:e>
                        <m:sub>
                          <m:r>
                            <a:rPr lang="en-US" altLang="zh-CN" sz="2400" i="1">
                              <a:latin typeface="Cambria Math" panose="02040503050406030204" charset="0"/>
                              <a:cs typeface="Cambria Math" panose="02040503050406030204" charset="0"/>
                            </a:rPr>
                            <m:t>2</m:t>
                          </m:r>
                        </m:sub>
                      </m:sSub>
                      <m:r>
                        <a:rPr lang="zh-CN" altLang="en-US" sz="2400" i="1">
                          <a:latin typeface="Cambria Math" panose="02040503050406030204" charset="0"/>
                          <a:ea typeface="MS Mincho" charset="0"/>
                          <a:cs typeface="Cambria Math" panose="02040503050406030204" charset="0"/>
                        </a:rPr>
                        <m:t>的环量</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𝐿</m:t>
                      </m:r>
                      <m:r>
                        <a:rPr lang="zh-CN" altLang="en-US" sz="2400" i="1">
                          <a:latin typeface="Cambria Math" panose="02040503050406030204" charset="0"/>
                          <a:ea typeface="MS Mincho" charset="0"/>
                          <a:cs typeface="Cambria Math" panose="02040503050406030204" charset="0"/>
                        </a:rPr>
                        <m:t>的环量</m:t>
                      </m:r>
                    </m:oMath>
                  </m:oMathPara>
                </a14:m>
                <a:endParaRPr lang="zh-CN" altLang="en-US" sz="2400" i="1">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3221990" y="1487170"/>
                <a:ext cx="5260340" cy="444500"/>
              </a:xfrm>
              <a:prstGeom prst="rect">
                <a:avLst/>
              </a:prstGeom>
              <a:blipFill rotWithShape="1">
                <a:blip r:embed="rId10"/>
                <a:stretch>
                  <a:fillRect/>
                </a:stretch>
              </a:blipFill>
            </p:spPr>
            <p:txBody>
              <a:bodyPr/>
              <a:lstStyle/>
              <a:p>
                <a:r>
                  <a:rPr lang="zh-CN" altLang="en-US">
                    <a:noFill/>
                  </a:rPr>
                  <a:t> </a:t>
                </a:r>
              </a:p>
            </p:txBody>
          </p:sp>
        </mc:Fallback>
      </mc:AlternateContent>
      <p:sp>
        <p:nvSpPr>
          <p:cNvPr id="11" name="文本框 10"/>
          <p:cNvSpPr txBox="1"/>
          <p:nvPr/>
        </p:nvSpPr>
        <p:spPr>
          <a:xfrm>
            <a:off x="948690" y="4153535"/>
            <a:ext cx="3651885" cy="368300"/>
          </a:xfrm>
          <a:prstGeom prst="rect">
            <a:avLst/>
          </a:prstGeom>
          <a:noFill/>
        </p:spPr>
        <p:txBody>
          <a:bodyPr wrap="square" rtlCol="0">
            <a:spAutoFit/>
          </a:bodyPr>
          <a:p>
            <a:r>
              <a:rPr lang="en-US" altLang="zh-CN"/>
              <a:t>2.</a:t>
            </a:r>
            <a:r>
              <a:rPr lang="zh-CN" altLang="en-US"/>
              <a:t>接下来计算</a:t>
            </a:r>
            <a:r>
              <a:rPr lang="en-US" altLang="zh-CN"/>
              <a:t>L1</a:t>
            </a:r>
            <a:r>
              <a:rPr lang="zh-CN" altLang="en-US"/>
              <a:t>和</a:t>
            </a:r>
            <a:r>
              <a:rPr lang="en-US" altLang="zh-CN"/>
              <a:t>L2</a:t>
            </a:r>
            <a:r>
              <a:rPr lang="zh-CN" altLang="en-US"/>
              <a:t>的</a:t>
            </a:r>
            <a:r>
              <a:rPr lang="zh-CN" altLang="en-US"/>
              <a:t>环量：</a:t>
            </a:r>
            <a:endParaRPr lang="zh-CN" altLang="en-US"/>
          </a:p>
        </p:txBody>
      </p:sp>
      <p:sp>
        <p:nvSpPr>
          <p:cNvPr id="12" name="文本框 11"/>
          <p:cNvSpPr txBox="1"/>
          <p:nvPr/>
        </p:nvSpPr>
        <p:spPr>
          <a:xfrm>
            <a:off x="4090670" y="4153535"/>
            <a:ext cx="7583170" cy="368300"/>
          </a:xfrm>
          <a:prstGeom prst="rect">
            <a:avLst/>
          </a:prstGeom>
          <a:noFill/>
        </p:spPr>
        <p:txBody>
          <a:bodyPr wrap="square" rtlCol="0">
            <a:spAutoFit/>
          </a:bodyPr>
          <a:p>
            <a:r>
              <a:rPr lang="zh-CN" altLang="en-US"/>
              <a:t>如果取曲线顺时针为正的话，两</a:t>
            </a:r>
            <a:r>
              <a:rPr lang="zh-CN" altLang="en-US"/>
              <a:t>曲线环量</a:t>
            </a:r>
            <a:r>
              <a:rPr lang="zh-CN" altLang="en-US"/>
              <a:t>分别是</a:t>
            </a: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3221926" y="4558919"/>
                <a:ext cx="1737995" cy="76644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subSup"/>
                          <m:ctrlPr>
                            <a:rPr lang="en-US" altLang="zh-CN" i="1">
                              <a:latin typeface="Cambria Math" panose="02040503050406030204" charset="0"/>
                              <a:cs typeface="Cambria Math" panose="02040503050406030204" charset="0"/>
                            </a:rPr>
                          </m:ctrlPr>
                        </m:naryPr>
                        <m: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1</m:t>
                              </m:r>
                            </m:sub>
                          </m:sSub>
                        </m:sub>
                        <m:sup/>
                        <m:e>
                          <m:r>
                            <a:rPr lang="en-US" altLang="zh-CN" i="1">
                              <a:latin typeface="Cambria Math" panose="02040503050406030204" charset="0"/>
                              <a:cs typeface="Cambria Math" panose="02040503050406030204" charset="0"/>
                            </a:rPr>
                            <m:t>𝐵</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𝑑𝑙</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𝜇</m:t>
                          </m:r>
                          <m:r>
                            <a:rPr lang="en-US" altLang="zh-CN" i="1">
                              <a:latin typeface="Cambria Math" panose="02040503050406030204" charset="0"/>
                              <a:ea typeface="MS Mincho" charset="0"/>
                              <a:cs typeface="Cambria Math" panose="02040503050406030204" charset="0"/>
                            </a:rPr>
                            <m:t>𝐼</m:t>
                          </m:r>
                        </m:e>
                      </m:nary>
                    </m:oMath>
                  </m:oMathPara>
                </a14:m>
                <a:endParaRPr lang="zh-CN" altLang="en-US"/>
              </a:p>
            </p:txBody>
          </p:sp>
        </mc:Choice>
        <mc:Fallback>
          <p:sp>
            <p:nvSpPr>
              <p:cNvPr id="13" name="文本框 12"/>
              <p:cNvSpPr txBox="1">
                <a:spLocks noRot="1" noChangeAspect="1" noMove="1" noResize="1" noEditPoints="1" noAdjustHandles="1" noChangeArrowheads="1" noChangeShapeType="1" noTextEdit="1"/>
              </p:cNvSpPr>
              <p:nvPr/>
            </p:nvSpPr>
            <p:spPr>
              <a:xfrm>
                <a:off x="3221926" y="4558919"/>
                <a:ext cx="1737995" cy="766445"/>
              </a:xfrm>
              <a:prstGeom prst="rect">
                <a:avLst/>
              </a:prstGeom>
              <a:blipFill rotWithShape="1">
                <a:blip r:embed="rId11"/>
                <a:stretch>
                  <a:fillRect l="-33" t="-33" r="33"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7335456" y="4605909"/>
                <a:ext cx="1737995" cy="76644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subSup"/>
                          <m:ctrlPr>
                            <a:rPr lang="en-US" altLang="zh-CN" i="1">
                              <a:latin typeface="Cambria Math" panose="02040503050406030204" charset="0"/>
                              <a:cs typeface="Cambria Math" panose="02040503050406030204" charset="0"/>
                            </a:rPr>
                          </m:ctrlPr>
                        </m:naryPr>
                        <m: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2</m:t>
                              </m:r>
                            </m:sub>
                          </m:sSub>
                        </m:sub>
                        <m:sup/>
                        <m:e>
                          <m:r>
                            <a:rPr lang="en-US" altLang="zh-CN" i="1">
                              <a:latin typeface="Cambria Math" panose="02040503050406030204" charset="0"/>
                              <a:cs typeface="Cambria Math" panose="02040503050406030204" charset="0"/>
                            </a:rPr>
                            <m:t>𝐵</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𝑑𝑙</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𝜇</m:t>
                          </m:r>
                          <m:r>
                            <a:rPr lang="en-US" altLang="zh-CN" i="1">
                              <a:latin typeface="Cambria Math" panose="02040503050406030204" charset="0"/>
                              <a:ea typeface="MS Mincho" charset="0"/>
                              <a:cs typeface="Cambria Math" panose="02040503050406030204" charset="0"/>
                            </a:rPr>
                            <m:t>𝐼</m:t>
                          </m:r>
                        </m:e>
                      </m:nary>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7335456" y="4605909"/>
                <a:ext cx="1737995" cy="766445"/>
              </a:xfrm>
              <a:prstGeom prst="rect">
                <a:avLst/>
              </a:prstGeom>
              <a:blipFill rotWithShape="1">
                <a:blip r:embed="rId12"/>
                <a:stretch>
                  <a:fillRect l="-33" t="-33" r="33" b="33"/>
                </a:stretch>
              </a:blipFill>
            </p:spPr>
            <p:txBody>
              <a:bodyPr/>
              <a:lstStyle/>
              <a:p>
                <a:r>
                  <a:rPr lang="zh-CN" altLang="en-US">
                    <a:noFill/>
                  </a:rPr>
                  <a:t> </a:t>
                </a:r>
              </a:p>
            </p:txBody>
          </p:sp>
        </mc:Fallback>
      </mc:AlternateContent>
      <p:sp>
        <p:nvSpPr>
          <p:cNvPr id="17" name="文本框 16"/>
          <p:cNvSpPr txBox="1"/>
          <p:nvPr/>
        </p:nvSpPr>
        <p:spPr>
          <a:xfrm>
            <a:off x="948690" y="5458460"/>
            <a:ext cx="3422015" cy="368300"/>
          </a:xfrm>
          <a:prstGeom prst="rect">
            <a:avLst/>
          </a:prstGeom>
          <a:noFill/>
        </p:spPr>
        <p:txBody>
          <a:bodyPr wrap="square" rtlCol="0">
            <a:spAutoFit/>
          </a:bodyPr>
          <a:p>
            <a:r>
              <a:rPr lang="en-US" altLang="zh-CN"/>
              <a:t>3.</a:t>
            </a:r>
            <a:r>
              <a:rPr lang="zh-CN" altLang="en-US"/>
              <a:t>曲线</a:t>
            </a:r>
            <a:r>
              <a:rPr lang="en-US" altLang="zh-CN"/>
              <a:t>L</a:t>
            </a:r>
            <a:r>
              <a:rPr lang="zh-CN" altLang="en-US"/>
              <a:t>的</a:t>
            </a:r>
            <a:r>
              <a:rPr lang="zh-CN" altLang="en-US"/>
              <a:t>环量：</a:t>
            </a:r>
            <a:endParaRPr lang="zh-CN" altLang="en-US"/>
          </a:p>
        </p:txBody>
      </p:sp>
      <mc:AlternateContent xmlns:mc="http://schemas.openxmlformats.org/markup-compatibility/2006">
        <mc:Choice xmlns:a14="http://schemas.microsoft.com/office/drawing/2010/main" Requires="a14">
          <p:sp>
            <p:nvSpPr>
              <p:cNvPr id="18" name="文本框 17"/>
              <p:cNvSpPr txBox="1"/>
              <p:nvPr/>
            </p:nvSpPr>
            <p:spPr>
              <a:xfrm>
                <a:off x="3750881" y="5362194"/>
                <a:ext cx="4688840" cy="85534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subSup"/>
                          <m:ctrlPr>
                            <a:rPr lang="en-US" altLang="zh-CN" sz="2000" i="1">
                              <a:latin typeface="Cambria Math" panose="02040503050406030204" charset="0"/>
                              <a:cs typeface="Cambria Math" panose="02040503050406030204" charset="0"/>
                            </a:rPr>
                          </m:ctrlPr>
                        </m:naryPr>
                        <m:sub>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sSub>
                        </m:sub>
                        <m:sup/>
                        <m:e>
                          <m:r>
                            <a:rPr lang="en-US" altLang="zh-CN" sz="2000" i="1">
                              <a:latin typeface="Cambria Math" panose="02040503050406030204" charset="0"/>
                              <a:cs typeface="Cambria Math" panose="02040503050406030204" charset="0"/>
                            </a:rPr>
                            <m:t>𝐵</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𝑑𝑙</m:t>
                          </m:r>
                          <m:r>
                            <a:rPr lang="en-US" altLang="zh-CN" sz="2000" i="1">
                              <a:latin typeface="Cambria Math" panose="02040503050406030204" charset="0"/>
                              <a:ea typeface="MS Mincho" charset="0"/>
                              <a:cs typeface="Cambria Math" panose="02040503050406030204" charset="0"/>
                            </a:rPr>
                            <m:t>=</m:t>
                          </m:r>
                          <m:nary>
                            <m:naryPr>
                              <m:chr m:val="∮"/>
                              <m:limLoc m:val="subSup"/>
                              <m:ctrlPr>
                                <a:rPr lang="en-US" altLang="zh-CN" sz="2000" i="1">
                                  <a:latin typeface="Cambria Math" panose="02040503050406030204" charset="0"/>
                                  <a:cs typeface="Cambria Math" panose="02040503050406030204" charset="0"/>
                                </a:rPr>
                              </m:ctrlPr>
                            </m:naryPr>
                            <m:sub>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1</m:t>
                                  </m:r>
                                </m:sub>
                              </m:sSub>
                            </m:sub>
                            <m:sup/>
                            <m:e>
                              <m:r>
                                <a:rPr lang="en-US" altLang="zh-CN" sz="2000" i="1">
                                  <a:latin typeface="Cambria Math" panose="02040503050406030204" charset="0"/>
                                  <a:cs typeface="Cambria Math" panose="02040503050406030204" charset="0"/>
                                </a:rPr>
                                <m:t>𝐵</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𝑑𝑙</m:t>
                              </m:r>
                              <m:r>
                                <a:rPr lang="en-US" altLang="zh-CN" sz="2000" i="1">
                                  <a:latin typeface="Cambria Math" panose="02040503050406030204" charset="0"/>
                                  <a:ea typeface="MS Mincho" charset="0"/>
                                  <a:cs typeface="Cambria Math" panose="02040503050406030204" charset="0"/>
                                </a:rPr>
                                <m:t>+</m:t>
                              </m:r>
                              <m:nary>
                                <m:naryPr>
                                  <m:chr m:val="∮"/>
                                  <m:limLoc m:val="subSup"/>
                                  <m:ctrlPr>
                                    <a:rPr lang="en-US" altLang="zh-CN" sz="2000" i="1">
                                      <a:latin typeface="Cambria Math" panose="02040503050406030204" charset="0"/>
                                      <a:cs typeface="Cambria Math" panose="02040503050406030204" charset="0"/>
                                    </a:rPr>
                                  </m:ctrlPr>
                                </m:naryPr>
                                <m:sub>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𝐿</m:t>
                                      </m:r>
                                    </m:e>
                                    <m:sub>
                                      <m:r>
                                        <a:rPr lang="en-US" altLang="zh-CN" sz="2000" i="1">
                                          <a:latin typeface="Cambria Math" panose="02040503050406030204" charset="0"/>
                                          <a:cs typeface="Cambria Math" panose="02040503050406030204" charset="0"/>
                                        </a:rPr>
                                        <m:t>2</m:t>
                                      </m:r>
                                    </m:sub>
                                  </m:sSub>
                                </m:sub>
                                <m:sup/>
                                <m:e>
                                  <m:r>
                                    <a:rPr lang="en-US" altLang="zh-CN" sz="2000" i="1">
                                      <a:latin typeface="Cambria Math" panose="02040503050406030204" charset="0"/>
                                      <a:cs typeface="Cambria Math" panose="02040503050406030204" charset="0"/>
                                    </a:rPr>
                                    <m:t>𝐵</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𝑑𝑙</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0</m:t>
                                  </m:r>
                                </m:e>
                              </m:nary>
                            </m:e>
                          </m:nary>
                        </m:e>
                      </m:nary>
                    </m:oMath>
                  </m:oMathPara>
                </a14:m>
                <a:endParaRPr lang="en-US" altLang="zh-CN" sz="2000" i="1">
                  <a:latin typeface="Cambria Math" panose="02040503050406030204" charset="0"/>
                  <a:ea typeface="MS Mincho" charset="0"/>
                  <a:cs typeface="Cambria Math" panose="02040503050406030204"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3750881" y="5362194"/>
                <a:ext cx="4688840" cy="855345"/>
              </a:xfrm>
              <a:prstGeom prst="rect">
                <a:avLst/>
              </a:prstGeom>
              <a:blipFill rotWithShape="1">
                <a:blip r:embed="rId13"/>
                <a:stretch>
                  <a:fillRect l="-12" t="-30" r="12" b="30"/>
                </a:stretch>
              </a:blipFill>
            </p:spPr>
            <p:txBody>
              <a:bodyPr/>
              <a:lstStyle/>
              <a:p>
                <a:r>
                  <a:rPr lang="zh-CN" altLang="en-US">
                    <a:noFill/>
                  </a:rPr>
                  <a:t> </a:t>
                </a:r>
              </a:p>
            </p:txBody>
          </p:sp>
        </mc:Fallback>
      </mc:AlternateContent>
    </p:spTree>
    <p:custDataLst>
      <p:tags r:id="rId1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正文"/>
              <p:cNvSpPr txBox="1"/>
              <p:nvPr>
                <p:custDataLst>
                  <p:tags r:id="rId1"/>
                </p:custDataLst>
              </p:nvPr>
            </p:nvSpPr>
            <p:spPr>
              <a:xfrm>
                <a:off x="1212215" y="1255395"/>
                <a:ext cx="10293985" cy="925830"/>
              </a:xfrm>
              <a:prstGeom prst="rect">
                <a:avLst/>
              </a:prstGeom>
              <a:noFill/>
            </p:spPr>
            <p:txBody>
              <a:bodyPr wrap="square" lIns="90170" tIns="46990" rIns="90170" bIns="46990" rtlCol="0" anchor="ctr" anchorCtr="0"/>
              <a:lstStyle/>
              <a:p>
                <a:pPr indent="0" algn="just" fontAlgn="auto">
                  <a:lnSpc>
                    <a:spcPct val="130000"/>
                  </a:lnSpc>
                </a:pP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考虑多个电流存在的情况有：</a:t>
                </a:r>
                <a14:m>
                  <m:oMath xmlns:m="http://schemas.openxmlformats.org/officeDocument/2006/math">
                    <m:nary>
                      <m:naryPr>
                        <m:chr m:val="∮"/>
                        <m:limLoc m:val="subSup"/>
                        <m:ctrlPr>
                          <a:rPr lang="en-US" altLang="zh-CN" sz="2000" i="1">
                            <a:latin typeface="Cambria Math" panose="02040503050406030204" charset="0"/>
                            <a:ea typeface="华文中宋" panose="02010600040101010101" charset="-122"/>
                            <a:cs typeface="Cambria Math" panose="02040503050406030204" charset="0"/>
                          </a:rPr>
                        </m:ctrlPr>
                      </m:naryPr>
                      <m:sub>
                        <m:sSub>
                          <m:sSubPr>
                            <m:ctrlPr>
                              <a:rPr lang="en-US" altLang="zh-CN" sz="2000" i="1">
                                <a:latin typeface="Cambria Math" panose="02040503050406030204" charset="0"/>
                                <a:ea typeface="华文中宋" panose="02010600040101010101" charset="-122"/>
                                <a:cs typeface="Cambria Math" panose="02040503050406030204" charset="0"/>
                              </a:rPr>
                            </m:ctrlPr>
                          </m:sSubPr>
                          <m:e>
                            <m:r>
                              <a:rPr lang="en-US" altLang="zh-CN" sz="2000" i="1">
                                <a:latin typeface="Cambria Math" panose="02040503050406030204" charset="0"/>
                                <a:ea typeface="华文中宋" panose="02010600040101010101" charset="-122"/>
                                <a:cs typeface="Cambria Math" panose="02040503050406030204" charset="0"/>
                              </a:rPr>
                              <m:t>𝐿</m:t>
                            </m:r>
                          </m:e>
                          <m:sub/>
                        </m:sSub>
                      </m:sub>
                      <m:sup/>
                      <m:e>
                        <m:r>
                          <a:rPr lang="en-US" altLang="zh-CN" sz="2000" i="1">
                            <a:latin typeface="Cambria Math" panose="02040503050406030204" charset="0"/>
                            <a:ea typeface="华文中宋" panose="02010600040101010101" charset="-122"/>
                            <a:cs typeface="Cambria Math" panose="02040503050406030204" charset="0"/>
                          </a:rPr>
                          <m:t>𝐵</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华文中宋" panose="02010600040101010101" charset="-122"/>
                            <a:cs typeface="Cambria Math" panose="02040503050406030204" charset="0"/>
                          </a:rPr>
                          <m:t>𝑑𝑙</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𝜇</m:t>
                        </m:r>
                        <m:nary>
                          <m:naryPr>
                            <m:chr m:val="∑"/>
                            <m:limLoc m:val="subSup"/>
                            <m:ctrlPr>
                              <a:rPr lang="en-US" altLang="zh-CN" sz="2000" i="1">
                                <a:latin typeface="Cambria Math" panose="02040503050406030204" charset="0"/>
                                <a:ea typeface="华文中宋" panose="02010600040101010101" charset="-122"/>
                                <a:cs typeface="Cambria Math" panose="02040503050406030204" charset="0"/>
                              </a:rPr>
                            </m:ctrlPr>
                          </m:naryPr>
                          <m:sub>
                            <m:r>
                              <a:rPr lang="en-US" altLang="zh-CN" sz="2000" i="1">
                                <a:latin typeface="Cambria Math" panose="02040503050406030204" charset="0"/>
                                <a:ea typeface="华文中宋" panose="02010600040101010101" charset="-122"/>
                                <a:cs typeface="Cambria Math" panose="02040503050406030204" charset="0"/>
                              </a:rPr>
                              <m:t>i</m:t>
                            </m:r>
                            <m:r>
                              <a:rPr lang="zh-CN" altLang="en-US" sz="2000" i="1">
                                <a:latin typeface="Cambria Math" panose="02040503050406030204" charset="0"/>
                                <a:ea typeface="华文中宋" panose="02010600040101010101" charset="-122"/>
                                <a:cs typeface="Cambria Math" panose="02040503050406030204" charset="0"/>
                              </a:rPr>
                              <m:t>属于曲线内</m:t>
                            </m:r>
                          </m:sub>
                          <m:sup/>
                          <m:e>
                            <m:sSub>
                              <m:sSubPr>
                                <m:ctrlPr>
                                  <a:rPr lang="en-US" altLang="zh-CN" sz="2000" i="1">
                                    <a:latin typeface="Cambria Math" panose="02040503050406030204" charset="0"/>
                                    <a:ea typeface="华文中宋" panose="02010600040101010101" charset="-122"/>
                                    <a:cs typeface="Cambria Math" panose="02040503050406030204" charset="0"/>
                                  </a:rPr>
                                </m:ctrlPr>
                              </m:sSubPr>
                              <m:e>
                                <m:r>
                                  <a:rPr lang="en-US" altLang="zh-CN" sz="2000" i="1">
                                    <a:latin typeface="Cambria Math" panose="02040503050406030204" charset="0"/>
                                    <a:ea typeface="华文中宋" panose="02010600040101010101" charset="-122"/>
                                    <a:cs typeface="Cambria Math" panose="02040503050406030204" charset="0"/>
                                  </a:rPr>
                                  <m:t>𝐼</m:t>
                                </m:r>
                              </m:e>
                              <m:sub>
                                <m:r>
                                  <a:rPr lang="en-US" altLang="zh-CN" sz="2000" i="1">
                                    <a:latin typeface="Cambria Math" panose="02040503050406030204" charset="0"/>
                                    <a:ea typeface="华文中宋" panose="02010600040101010101" charset="-122"/>
                                    <a:cs typeface="Cambria Math" panose="02040503050406030204" charset="0"/>
                                  </a:rPr>
                                  <m:t>i</m:t>
                                </m:r>
                              </m:sub>
                            </m:sSub>
                          </m:e>
                        </m:nary>
                      </m:e>
                    </m:nary>
                  </m:oMath>
                </a14:m>
                <a:endParaRPr lang="en-US" altLang="zh-CN" sz="2000" i="1" kern="0" spc="0" dirty="0">
                  <a:ln>
                    <a:noFill/>
                    <a:prstDash val="sysDot"/>
                  </a:ln>
                  <a:solidFill>
                    <a:schemeClr val="tx1">
                      <a:lumMod val="85000"/>
                      <a:lumOff val="15000"/>
                    </a:schemeClr>
                  </a:solidFill>
                  <a:latin typeface="Cambria Math" panose="02040503050406030204" charset="0"/>
                  <a:ea typeface="华文中宋" panose="02010600040101010101" charset="-122"/>
                  <a:cs typeface="Cambria Math" panose="02040503050406030204" charset="0"/>
                  <a:sym typeface="+mn-ea"/>
                </a:endParaRPr>
              </a:p>
            </p:txBody>
          </p:sp>
        </mc:Choice>
        <mc:Fallback>
          <p:sp>
            <p:nvSpPr>
              <p:cNvPr id="4" name="正文"/>
              <p:cNvSpPr txBox="1">
                <a:spLocks noRot="1" noChangeAspect="1" noMove="1" noResize="1" noEditPoints="1" noAdjustHandles="1" noChangeArrowheads="1" noChangeShapeType="1" noTextEdit="1"/>
              </p:cNvSpPr>
              <p:nvPr>
                <p:custDataLst>
                  <p:tags r:id="rId2"/>
                </p:custDataLst>
              </p:nvPr>
            </p:nvSpPr>
            <p:spPr>
              <a:xfrm>
                <a:off x="1212215" y="1255395"/>
                <a:ext cx="10293985" cy="925830"/>
              </a:xfrm>
              <a:prstGeom prst="rect">
                <a:avLst/>
              </a:prstGeom>
              <a:blipFill rotWithShape="1">
                <a:blip r:embed="rId3"/>
                <a:stretch>
                  <a:fillRect/>
                </a:stretch>
              </a:blipFill>
            </p:spPr>
            <p:txBody>
              <a:bodyPr/>
              <a:lstStyle/>
              <a:p>
                <a:r>
                  <a:rPr lang="zh-CN" altLang="en-US">
                    <a:noFill/>
                  </a:rPr>
                  <a:t> </a:t>
                </a:r>
              </a:p>
            </p:txBody>
          </p:sp>
        </mc:Fallback>
      </mc:AlternateContent>
      <p:sp>
        <p:nvSpPr>
          <p:cNvPr id="3" name="标题 2"/>
          <p:cNvSpPr>
            <a:spLocks noGrp="1"/>
          </p:cNvSpPr>
          <p:nvPr>
            <p:ph type="title"/>
            <p:custDataLst>
              <p:tags r:id="rId4"/>
            </p:custDataLst>
          </p:nvPr>
        </p:nvSpPr>
        <p:spPr>
          <a:xfrm>
            <a:off x="948690" y="535305"/>
            <a:ext cx="10346055" cy="720090"/>
          </a:xfrm>
        </p:spPr>
        <p:txBody>
          <a:bodyPr>
            <a:noAutofit/>
          </a:bodyPr>
          <a:lstStyle/>
          <a:p>
            <a:pPr algn="ctr"/>
            <a:r>
              <a:rPr lang="zh-CN" altLang="en-US" sz="4000">
                <a:latin typeface="华文新魏" panose="02010800040101010101" charset="-122"/>
                <a:ea typeface="华文新魏" panose="02010800040101010101" charset="-122"/>
              </a:rPr>
              <a:t>三、多个电流情形与安培环路定理微分形式</a:t>
            </a:r>
            <a:endParaRPr lang="zh-CN" altLang="en-US" sz="4000">
              <a:latin typeface="华文新魏" panose="02010800040101010101" charset="-122"/>
              <a:ea typeface="华文新魏" panose="02010800040101010101" charset="-122"/>
            </a:endParaRPr>
          </a:p>
        </p:txBody>
      </p:sp>
      <p:sp>
        <p:nvSpPr>
          <p:cNvPr id="27" name="任意多边形: 形状 26"/>
          <p:cNvSpPr/>
          <p:nvPr>
            <p:custDataLst>
              <p:tags r:id="rId5"/>
            </p:custDataLst>
          </p:nvPr>
        </p:nvSpPr>
        <p:spPr>
          <a:xfrm>
            <a:off x="11736343" y="5058507"/>
            <a:ext cx="455657" cy="911313"/>
          </a:xfrm>
          <a:custGeom>
            <a:avLst/>
            <a:gdLst>
              <a:gd name="connsiteX0" fmla="*/ 455657 w 455657"/>
              <a:gd name="connsiteY0" fmla="*/ 0 h 911313"/>
              <a:gd name="connsiteX1" fmla="*/ 455657 w 455657"/>
              <a:gd name="connsiteY1" fmla="*/ 911313 h 911313"/>
              <a:gd name="connsiteX2" fmla="*/ 124404 w 455657"/>
              <a:gd name="connsiteY2" fmla="*/ 580060 h 911313"/>
              <a:gd name="connsiteX3" fmla="*/ 112496 w 455657"/>
              <a:gd name="connsiteY3" fmla="*/ 580060 h 911313"/>
              <a:gd name="connsiteX4" fmla="*/ 112496 w 455657"/>
              <a:gd name="connsiteY4" fmla="*/ 568152 h 911313"/>
              <a:gd name="connsiteX5" fmla="*/ 0 w 455657"/>
              <a:gd name="connsiteY5" fmla="*/ 455657 h 9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57" h="911313">
                <a:moveTo>
                  <a:pt x="455657" y="0"/>
                </a:moveTo>
                <a:lnTo>
                  <a:pt x="455657" y="911313"/>
                </a:lnTo>
                <a:lnTo>
                  <a:pt x="124404" y="580060"/>
                </a:lnTo>
                <a:lnTo>
                  <a:pt x="112496" y="580060"/>
                </a:lnTo>
                <a:lnTo>
                  <a:pt x="112496" y="568152"/>
                </a:lnTo>
                <a:lnTo>
                  <a:pt x="0" y="455657"/>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6"/>
            </p:custDataLst>
          </p:nvPr>
        </p:nvSpPr>
        <p:spPr>
          <a:xfrm>
            <a:off x="-1220" y="975373"/>
            <a:ext cx="632407" cy="1258493"/>
          </a:xfrm>
          <a:custGeom>
            <a:avLst/>
            <a:gdLst>
              <a:gd name="connsiteX0" fmla="*/ 0 w 2359678"/>
              <a:gd name="connsiteY0" fmla="*/ 0 h 4719355"/>
              <a:gd name="connsiteX1" fmla="*/ 2359678 w 2359678"/>
              <a:gd name="connsiteY1" fmla="*/ 2359677 h 4719355"/>
              <a:gd name="connsiteX2" fmla="*/ 0 w 2359678"/>
              <a:gd name="connsiteY2" fmla="*/ 4719355 h 4719355"/>
            </a:gdLst>
            <a:ahLst/>
            <a:cxnLst>
              <a:cxn ang="0">
                <a:pos x="connsiteX0" y="connsiteY0"/>
              </a:cxn>
              <a:cxn ang="0">
                <a:pos x="connsiteX1" y="connsiteY1"/>
              </a:cxn>
              <a:cxn ang="0">
                <a:pos x="connsiteX2" y="connsiteY2"/>
              </a:cxn>
            </a:cxnLst>
            <a:rect l="l" t="t" r="r" b="b"/>
            <a:pathLst>
              <a:path w="2359678" h="4719355">
                <a:moveTo>
                  <a:pt x="0" y="0"/>
                </a:moveTo>
                <a:lnTo>
                  <a:pt x="2359678" y="2359677"/>
                </a:lnTo>
                <a:lnTo>
                  <a:pt x="0" y="4719355"/>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7"/>
            </p:custDataLst>
          </p:nvPr>
        </p:nvSpPr>
        <p:spPr>
          <a:xfrm>
            <a:off x="-2538" y="1104676"/>
            <a:ext cx="633424" cy="1260516"/>
          </a:xfrm>
          <a:custGeom>
            <a:avLst/>
            <a:gdLst>
              <a:gd name="connsiteX0" fmla="*/ 0 w 2576331"/>
              <a:gd name="connsiteY0" fmla="*/ 0 h 5152662"/>
              <a:gd name="connsiteX1" fmla="*/ 2576331 w 2576331"/>
              <a:gd name="connsiteY1" fmla="*/ 2576331 h 5152662"/>
              <a:gd name="connsiteX2" fmla="*/ 0 w 2576331"/>
              <a:gd name="connsiteY2" fmla="*/ 5152662 h 5152662"/>
            </a:gdLst>
            <a:ahLst/>
            <a:cxnLst>
              <a:cxn ang="0">
                <a:pos x="connsiteX0" y="connsiteY0"/>
              </a:cxn>
              <a:cxn ang="0">
                <a:pos x="connsiteX1" y="connsiteY1"/>
              </a:cxn>
              <a:cxn ang="0">
                <a:pos x="connsiteX2" y="connsiteY2"/>
              </a:cxn>
            </a:cxnLst>
            <a:rect l="l" t="t" r="r" b="b"/>
            <a:pathLst>
              <a:path w="2576331" h="5152662">
                <a:moveTo>
                  <a:pt x="0" y="0"/>
                </a:moveTo>
                <a:lnTo>
                  <a:pt x="2576331" y="2576331"/>
                </a:lnTo>
                <a:lnTo>
                  <a:pt x="0" y="5152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custDataLst>
              <p:tags r:id="rId8"/>
            </p:custDataLst>
          </p:nvPr>
        </p:nvSpPr>
        <p:spPr>
          <a:xfrm>
            <a:off x="11736341" y="4915409"/>
            <a:ext cx="455656" cy="911313"/>
          </a:xfrm>
          <a:custGeom>
            <a:avLst/>
            <a:gdLst>
              <a:gd name="connsiteX0" fmla="*/ 455656 w 455656"/>
              <a:gd name="connsiteY0" fmla="*/ 0 h 911313"/>
              <a:gd name="connsiteX1" fmla="*/ 455656 w 455656"/>
              <a:gd name="connsiteY1" fmla="*/ 911313 h 911313"/>
              <a:gd name="connsiteX2" fmla="*/ 0 w 455656"/>
              <a:gd name="connsiteY2" fmla="*/ 455657 h 911313"/>
            </a:gdLst>
            <a:ahLst/>
            <a:cxnLst>
              <a:cxn ang="0">
                <a:pos x="connsiteX0" y="connsiteY0"/>
              </a:cxn>
              <a:cxn ang="0">
                <a:pos x="connsiteX1" y="connsiteY1"/>
              </a:cxn>
              <a:cxn ang="0">
                <a:pos x="connsiteX2" y="connsiteY2"/>
              </a:cxn>
            </a:cxnLst>
            <a:rect l="l" t="t" r="r" b="b"/>
            <a:pathLst>
              <a:path w="455656" h="911313">
                <a:moveTo>
                  <a:pt x="455656" y="0"/>
                </a:moveTo>
                <a:lnTo>
                  <a:pt x="455656" y="911313"/>
                </a:lnTo>
                <a:lnTo>
                  <a:pt x="0" y="4556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1212215" y="2181225"/>
                <a:ext cx="6876415" cy="58166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等式左边用斯托克斯定理：</a:t>
                </a:r>
                <a14:m>
                  <m:oMath xmlns:m="http://schemas.openxmlformats.org/officeDocument/2006/math">
                    <m:nary>
                      <m:naryPr>
                        <m:chr m:val="∮"/>
                        <m:limLoc m:val="subSup"/>
                        <m:ctrlPr>
                          <a:rPr lang="en-US" altLang="zh-CN" sz="2000" i="1">
                            <a:latin typeface="Cambria Math" panose="02040503050406030204" charset="0"/>
                            <a:ea typeface="华文中宋" panose="02010600040101010101" charset="-122"/>
                            <a:cs typeface="Cambria Math" panose="02040503050406030204" charset="0"/>
                          </a:rPr>
                        </m:ctrlPr>
                      </m:naryPr>
                      <m:sub>
                        <m:sSub>
                          <m:sSubPr>
                            <m:ctrlPr>
                              <a:rPr lang="en-US" altLang="zh-CN" sz="2000" i="1">
                                <a:latin typeface="Cambria Math" panose="02040503050406030204" charset="0"/>
                                <a:ea typeface="华文中宋" panose="02010600040101010101" charset="-122"/>
                                <a:cs typeface="Cambria Math" panose="02040503050406030204" charset="0"/>
                              </a:rPr>
                            </m:ctrlPr>
                          </m:sSubPr>
                          <m:e>
                            <m:r>
                              <a:rPr lang="en-US" altLang="zh-CN" sz="2000" i="1">
                                <a:latin typeface="Cambria Math" panose="02040503050406030204" charset="0"/>
                                <a:ea typeface="华文中宋" panose="02010600040101010101" charset="-122"/>
                                <a:cs typeface="Cambria Math" panose="02040503050406030204" charset="0"/>
                              </a:rPr>
                              <m:t>𝐿</m:t>
                            </m:r>
                          </m:e>
                          <m:sub/>
                        </m:sSub>
                      </m:sub>
                      <m:sup/>
                      <m:e>
                        <m:r>
                          <a:rPr lang="en-US" altLang="zh-CN" sz="2000" i="1">
                            <a:latin typeface="Cambria Math" panose="02040503050406030204" charset="0"/>
                            <a:ea typeface="华文中宋" panose="02010600040101010101" charset="-122"/>
                            <a:cs typeface="Cambria Math" panose="02040503050406030204" charset="0"/>
                          </a:rPr>
                          <m:t>𝐵</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华文中宋" panose="02010600040101010101" charset="-122"/>
                            <a:cs typeface="Cambria Math" panose="02040503050406030204" charset="0"/>
                          </a:rPr>
                          <m:t>𝑑𝑙</m:t>
                        </m:r>
                        <m:r>
                          <a:rPr lang="en-US" altLang="zh-CN" sz="2000" i="1">
                            <a:latin typeface="Cambria Math" panose="02040503050406030204" charset="0"/>
                            <a:ea typeface="MS Mincho" charset="0"/>
                            <a:cs typeface="Cambria Math" panose="02040503050406030204" charset="0"/>
                          </a:rPr>
                          <m:t>=</m:t>
                        </m:r>
                        <m:nary>
                          <m:naryPr>
                            <m:limLoc m:val="subSup"/>
                            <m:ctrlPr>
                              <a:rPr lang="en-US" altLang="zh-CN" sz="2000" i="1">
                                <a:latin typeface="Cambria Math" panose="02040503050406030204" charset="0"/>
                                <a:ea typeface="华文中宋" panose="02010600040101010101" charset="-122"/>
                                <a:cs typeface="Cambria Math" panose="02040503050406030204" charset="0"/>
                              </a:rPr>
                            </m:ctrlPr>
                          </m:naryPr>
                          <m:sub>
                            <m:r>
                              <a:rPr lang="en-US" altLang="zh-CN" sz="2000" i="1">
                                <a:latin typeface="Cambria Math" panose="02040503050406030204" charset="0"/>
                                <a:ea typeface="华文中宋" panose="02010600040101010101" charset="-122"/>
                                <a:cs typeface="Cambria Math" panose="02040503050406030204" charset="0"/>
                              </a:rPr>
                              <m:t>𝑆</m:t>
                            </m:r>
                          </m:sub>
                          <m:sup/>
                          <m:e>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华文中宋" panose="02010600040101010101" charset="-122"/>
                                <a:cs typeface="Cambria Math" panose="02040503050406030204" charset="0"/>
                              </a:rPr>
                              <m:t>𝐵</m:t>
                            </m:r>
                            <m:r>
                              <a:rPr lang="en-US" altLang="zh-CN" sz="2000" i="1">
                                <a:latin typeface="Cambria Math" panose="02040503050406030204" charset="0"/>
                                <a:ea typeface="MS Mincho" charset="0"/>
                                <a:cs typeface="Cambria Math" panose="02040503050406030204" charset="0"/>
                              </a:rPr>
                              <m:t> ∙d</m:t>
                            </m:r>
                            <m:r>
                              <a:rPr lang="en-US" altLang="zh-CN" sz="2000" i="1">
                                <a:latin typeface="Cambria Math" panose="02040503050406030204" charset="0"/>
                                <a:ea typeface="华文中宋" panose="02010600040101010101" charset="-122"/>
                                <a:cs typeface="Cambria Math" panose="02040503050406030204" charset="0"/>
                              </a:rPr>
                              <m:t>𝑆</m:t>
                            </m:r>
                          </m:e>
                        </m:nary>
                      </m:e>
                    </m:nary>
                  </m:oMath>
                </a14:m>
                <a:endParaRPr lang="en-US" altLang="zh-CN" sz="2000" i="1">
                  <a:latin typeface="Cambria Math" panose="02040503050406030204" charset="0"/>
                  <a:ea typeface="华文中宋" panose="02010600040101010101"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212215" y="2181225"/>
                <a:ext cx="6876415" cy="58166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212215" y="2940050"/>
                <a:ext cx="5454650" cy="531495"/>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等式右边有</a:t>
                </a:r>
                <a14:m>
                  <m:oMath xmlns:m="http://schemas.openxmlformats.org/officeDocument/2006/math">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𝜇</m:t>
                    </m:r>
                    <m:nary>
                      <m:naryPr>
                        <m:chr m:val="∑"/>
                        <m:limLoc m:val="subSup"/>
                        <m:ctrlPr>
                          <a:rPr lang="en-US" altLang="zh-CN" sz="2000" i="1">
                            <a:latin typeface="Cambria Math" panose="02040503050406030204" charset="0"/>
                            <a:ea typeface="华文中宋" panose="02010600040101010101" charset="-122"/>
                            <a:cs typeface="Cambria Math" panose="02040503050406030204" charset="0"/>
                          </a:rPr>
                        </m:ctrlPr>
                      </m:naryPr>
                      <m:sub>
                        <m:r>
                          <a:rPr lang="en-US" altLang="zh-CN" sz="2000" i="1">
                            <a:latin typeface="Cambria Math" panose="02040503050406030204" charset="0"/>
                            <a:ea typeface="华文中宋" panose="02010600040101010101" charset="-122"/>
                            <a:cs typeface="Cambria Math" panose="02040503050406030204" charset="0"/>
                          </a:rPr>
                          <m:t>i</m:t>
                        </m:r>
                      </m:sub>
                      <m:sup/>
                      <m:e>
                        <m:sSub>
                          <m:sSubPr>
                            <m:ctrlPr>
                              <a:rPr lang="en-US" altLang="zh-CN" sz="2000" i="1">
                                <a:latin typeface="Cambria Math" panose="02040503050406030204" charset="0"/>
                                <a:ea typeface="华文中宋" panose="02010600040101010101" charset="-122"/>
                                <a:cs typeface="Cambria Math" panose="02040503050406030204" charset="0"/>
                              </a:rPr>
                            </m:ctrlPr>
                          </m:sSubPr>
                          <m:e>
                            <m:r>
                              <a:rPr lang="en-US" altLang="zh-CN" sz="2000" i="1">
                                <a:latin typeface="Cambria Math" panose="02040503050406030204" charset="0"/>
                                <a:ea typeface="华文中宋" panose="02010600040101010101" charset="-122"/>
                                <a:cs typeface="Cambria Math" panose="02040503050406030204" charset="0"/>
                              </a:rPr>
                              <m:t>𝐼</m:t>
                            </m:r>
                          </m:e>
                          <m:sub>
                            <m:r>
                              <a:rPr lang="en-US" altLang="zh-CN" sz="2000" i="1">
                                <a:latin typeface="Cambria Math" panose="02040503050406030204" charset="0"/>
                                <a:ea typeface="华文中宋" panose="02010600040101010101" charset="-122"/>
                                <a:cs typeface="Cambria Math" panose="02040503050406030204" charset="0"/>
                              </a:rPr>
                              <m:t>i</m:t>
                            </m:r>
                          </m:sub>
                        </m:sSub>
                      </m:e>
                    </m:nary>
                  </m:oMath>
                </a14:m>
                <a:r>
                  <a:rPr lang="en-US" altLang="zh-CN" sz="2000">
                    <a:latin typeface="华文中宋" panose="02010600040101010101" charset="-122"/>
                    <a:ea typeface="华文中宋" panose="02010600040101010101" charset="-122"/>
                    <a:cs typeface="华文中宋" panose="02010600040101010101" charset="-122"/>
                  </a:rPr>
                  <a:t>=</a:t>
                </a:r>
                <a14:m>
                  <m:oMath xmlns:m="http://schemas.openxmlformats.org/officeDocument/2006/math">
                    <m:r>
                      <a:rPr lang="en-US" altLang="zh-CN" sz="2000" i="1">
                        <a:latin typeface="Cambria Math" panose="02040503050406030204" charset="0"/>
                        <a:ea typeface="MS Mincho" charset="0"/>
                        <a:cs typeface="Cambria Math" panose="02040503050406030204" charset="0"/>
                      </a:rPr>
                      <m:t>𝜇</m:t>
                    </m:r>
                    <m:nary>
                      <m:naryPr>
                        <m:limLoc m:val="subSup"/>
                        <m:ctrlPr>
                          <a:rPr lang="en-US" altLang="zh-CN" sz="2000" i="1">
                            <a:latin typeface="Cambria Math" panose="02040503050406030204" charset="0"/>
                            <a:ea typeface="华文中宋" panose="02010600040101010101" charset="-122"/>
                            <a:cs typeface="Cambria Math" panose="02040503050406030204" charset="0"/>
                          </a:rPr>
                        </m:ctrlPr>
                      </m:naryPr>
                      <m:sub>
                        <m:r>
                          <a:rPr lang="en-US" altLang="zh-CN" sz="2000" i="1">
                            <a:latin typeface="Cambria Math" panose="02040503050406030204" charset="0"/>
                            <a:ea typeface="华文中宋" panose="02010600040101010101" charset="-122"/>
                            <a:cs typeface="Cambria Math" panose="02040503050406030204" charset="0"/>
                          </a:rPr>
                          <m:t>𝑆</m:t>
                        </m:r>
                      </m:sub>
                      <m:sup/>
                      <m:e>
                        <m:r>
                          <a:rPr lang="en-US" altLang="zh-CN" sz="2000" i="1">
                            <a:latin typeface="Cambria Math" panose="02040503050406030204" charset="0"/>
                            <a:ea typeface="华文中宋" panose="02010600040101010101" charset="-122"/>
                            <a:cs typeface="Cambria Math" panose="02040503050406030204" charset="0"/>
                          </a:rPr>
                          <m:t>j</m:t>
                        </m:r>
                        <m:r>
                          <a:rPr lang="en-US" altLang="zh-CN" sz="2000" i="1">
                            <a:latin typeface="Cambria Math" panose="02040503050406030204" charset="0"/>
                            <a:ea typeface="MS Mincho" charset="0"/>
                            <a:cs typeface="Cambria Math" panose="02040503050406030204" charset="0"/>
                          </a:rPr>
                          <m:t>∙d</m:t>
                        </m:r>
                        <m:r>
                          <a:rPr lang="en-US" altLang="zh-CN" sz="2000" i="1">
                            <a:latin typeface="Cambria Math" panose="02040503050406030204" charset="0"/>
                            <a:ea typeface="华文中宋" panose="02010600040101010101" charset="-122"/>
                            <a:cs typeface="Cambria Math" panose="02040503050406030204" charset="0"/>
                          </a:rPr>
                          <m:t>𝑆</m:t>
                        </m:r>
                      </m:e>
                    </m:nary>
                  </m:oMath>
                </a14:m>
                <a:endParaRPr lang="en-US" altLang="zh-CN" sz="2000" i="1">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212215" y="2940050"/>
                <a:ext cx="5454650" cy="531495"/>
              </a:xfrm>
              <a:prstGeom prst="rect">
                <a:avLst/>
              </a:prstGeom>
              <a:blipFill rotWithShape="1">
                <a:blip r:embed="rId10"/>
                <a:stretch>
                  <a:fillRect/>
                </a:stretch>
              </a:blipFill>
            </p:spPr>
            <p:txBody>
              <a:bodyPr/>
              <a:lstStyle/>
              <a:p>
                <a:r>
                  <a:rPr lang="zh-CN" altLang="en-US">
                    <a:noFill/>
                  </a:rPr>
                  <a:t> </a:t>
                </a:r>
              </a:p>
            </p:txBody>
          </p:sp>
        </mc:Fallback>
      </mc:AlternateContent>
      <p:sp>
        <p:nvSpPr>
          <p:cNvPr id="6" name="文本框 5"/>
          <p:cNvSpPr txBox="1"/>
          <p:nvPr/>
        </p:nvSpPr>
        <p:spPr>
          <a:xfrm>
            <a:off x="1212215" y="3702050"/>
            <a:ext cx="6623050" cy="39878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等式两边都是关于体积积分，那么两边消掉体积后有：</a:t>
            </a:r>
            <a:endParaRPr lang="zh-CN" altLang="en-US" sz="2000">
              <a:latin typeface="华文中宋" panose="02010600040101010101" charset="-122"/>
              <a:ea typeface="华文中宋" panose="02010600040101010101" charset="-122"/>
            </a:endParaRPr>
          </a:p>
        </p:txBody>
      </p:sp>
      <mc:AlternateContent xmlns:mc="http://schemas.openxmlformats.org/markup-compatibility/2006">
        <mc:Choice xmlns:a14="http://schemas.microsoft.com/office/drawing/2010/main" Requires="a14">
          <p:sp>
            <p:nvSpPr>
              <p:cNvPr id="7" name="文本框 6"/>
              <p:cNvSpPr txBox="1"/>
              <p:nvPr/>
            </p:nvSpPr>
            <p:spPr>
              <a:xfrm>
                <a:off x="1332865" y="4230370"/>
                <a:ext cx="7886700" cy="683260"/>
              </a:xfrm>
              <a:prstGeom prst="rect">
                <a:avLst/>
              </a:prstGeom>
              <a:noFill/>
            </p:spPr>
            <p:txBody>
              <a:bodyPr wrap="square" rtlCol="0">
                <a:noAutofit/>
              </a:bodyPr>
              <a:p>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𝐵</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𝜇</m:t>
                      </m:r>
                      <m:r>
                        <a:rPr lang="en-US" altLang="zh-CN" sz="2800" i="1">
                          <a:latin typeface="Cambria Math" panose="02040503050406030204" charset="0"/>
                          <a:ea typeface="MS Mincho" charset="0"/>
                          <a:cs typeface="Cambria Math" panose="02040503050406030204" charset="0"/>
                        </a:rPr>
                        <m:t> j</m:t>
                      </m:r>
                    </m:oMath>
                  </m:oMathPara>
                </a14:m>
                <a:endParaRPr lang="en-US" altLang="zh-CN" sz="2800" i="1">
                  <a:latin typeface="Cambria Math" panose="02040503050406030204" charset="0"/>
                  <a:ea typeface="MS Mincho"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1332865" y="4230370"/>
                <a:ext cx="7886700" cy="683260"/>
              </a:xfrm>
              <a:prstGeom prst="rect">
                <a:avLst/>
              </a:prstGeom>
              <a:blipFill rotWithShape="1">
                <a:blip r:embed="rId11"/>
                <a:stretch>
                  <a:fillRect/>
                </a:stretch>
              </a:blipFill>
            </p:spPr>
            <p:txBody>
              <a:bodyPr/>
              <a:lstStyle/>
              <a:p>
                <a:r>
                  <a:rPr lang="zh-CN" altLang="en-US">
                    <a:noFill/>
                  </a:rPr>
                  <a:t> </a:t>
                </a:r>
              </a:p>
            </p:txBody>
          </p:sp>
        </mc:Fallback>
      </mc:AlternateContent>
      <p:sp>
        <p:nvSpPr>
          <p:cNvPr id="8" name="文本框 7"/>
          <p:cNvSpPr txBox="1"/>
          <p:nvPr/>
        </p:nvSpPr>
        <p:spPr>
          <a:xfrm>
            <a:off x="3510915" y="5039995"/>
            <a:ext cx="3854450" cy="754380"/>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rPr>
              <a:t>这就是安培环路定理的微分形式</a:t>
            </a:r>
            <a:endParaRPr lang="zh-CN" altLang="en-US" sz="2000">
              <a:latin typeface="华文中宋" panose="02010600040101010101" charset="-122"/>
              <a:ea typeface="华文中宋" panose="02010600040101010101" charset="-122"/>
            </a:endParaRPr>
          </a:p>
        </p:txBody>
      </p:sp>
    </p:spTree>
    <p:custDataLst>
      <p:tags r:id="rId1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THANK YOU</a:t>
            </a:r>
            <a:endParaRPr lang="en-US" altLang="zh-CN"/>
          </a:p>
        </p:txBody>
      </p:sp>
      <p:sp>
        <p:nvSpPr>
          <p:cNvPr id="10" name="署名"/>
          <p:cNvSpPr>
            <a:spLocks noGrp="1"/>
          </p:cNvSpPr>
          <p:nvPr>
            <p:ph type="body" sz="quarter" idx="17"/>
            <p:custDataLst>
              <p:tags r:id="rId2"/>
            </p:custDataLst>
          </p:nvPr>
        </p:nvSpPr>
        <p:spPr/>
        <p:txBody>
          <a:bodyPr/>
          <a:lstStyle/>
          <a:p>
            <a:r>
              <a:rPr lang="zh-CN" altLang="en-US" sz="3200">
                <a:latin typeface="华文新魏" panose="02010800040101010101" charset="-122"/>
                <a:ea typeface="华文新魏" panose="02010800040101010101" charset="-122"/>
              </a:rPr>
              <a:t>数学萃英：贺毅</a:t>
            </a:r>
            <a:endParaRPr lang="zh-CN" altLang="en-US" sz="3200">
              <a:latin typeface="华文新魏" panose="02010800040101010101" charset="-122"/>
              <a:ea typeface="华文新魏" panose="02010800040101010101" charset="-122"/>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序号"/>
          <p:cNvSpPr txBox="1"/>
          <p:nvPr>
            <p:custDataLst>
              <p:tags r:id="rId1"/>
            </p:custDataLst>
          </p:nvPr>
        </p:nvSpPr>
        <p:spPr>
          <a:xfrm>
            <a:off x="4564124" y="27972"/>
            <a:ext cx="1357729" cy="1226865"/>
          </a:xfrm>
          <a:prstGeom prst="rect">
            <a:avLst/>
          </a:prstGeom>
          <a:noFill/>
        </p:spPr>
        <p:txBody>
          <a:bodyPr wrap="none" lIns="0" tIns="0" rIns="0" bIns="0" rtlCol="0" anchor="b" anchorCtr="0">
            <a:noAutofit/>
          </a:bodyPr>
          <a:p>
            <a:pPr algn="ctr">
              <a:lnSpc>
                <a:spcPct val="100000"/>
              </a:lnSpc>
            </a:pPr>
            <a:r>
              <a:rPr lang="en-US" sz="5000" b="1" dirty="0">
                <a:solidFill>
                  <a:schemeClr val="accent1"/>
                </a:solidFill>
                <a:latin typeface="+mn-ea"/>
              </a:rPr>
              <a:t>01</a:t>
            </a:r>
            <a:endParaRPr lang="en-US" sz="5000" b="1" dirty="0">
              <a:solidFill>
                <a:schemeClr val="accent1"/>
              </a:solidFill>
              <a:latin typeface="+mn-ea"/>
            </a:endParaRPr>
          </a:p>
        </p:txBody>
      </p:sp>
      <p:sp>
        <p:nvSpPr>
          <p:cNvPr id="72" name="项标题"/>
          <p:cNvSpPr txBox="1"/>
          <p:nvPr>
            <p:custDataLst>
              <p:tags r:id="rId2"/>
            </p:custDataLst>
          </p:nvPr>
        </p:nvSpPr>
        <p:spPr>
          <a:xfrm>
            <a:off x="4658958" y="1862656"/>
            <a:ext cx="1165522" cy="4671494"/>
          </a:xfrm>
          <a:prstGeom prst="rect">
            <a:avLst/>
          </a:prstGeom>
          <a:noFill/>
        </p:spPr>
        <p:txBody>
          <a:bodyPr vert="eaVert" wrap="square" lIns="0" tIns="0" rIns="0" bIns="0" rtlCol="0" anchor="ctr">
            <a:noAutofit/>
          </a:bodyPr>
          <a:p>
            <a:pPr marL="0" indent="0" algn="l">
              <a:lnSpc>
                <a:spcPct val="100000"/>
              </a:lnSpc>
              <a:spcBef>
                <a:spcPts val="0"/>
              </a:spcBef>
              <a:spcAft>
                <a:spcPts val="0"/>
              </a:spcAft>
              <a:buSzPct val="100000"/>
            </a:pPr>
            <a:r>
              <a:rPr lang="zh-CN" altLang="en-US" sz="4000" b="1" spc="300" dirty="0">
                <a:solidFill>
                  <a:schemeClr val="tx1">
                    <a:lumMod val="85000"/>
                    <a:lumOff val="15000"/>
                  </a:schemeClr>
                </a:solidFill>
                <a:latin typeface="华文新魏" panose="02010800040101010101" charset="-122"/>
                <a:ea typeface="华文新魏" panose="02010800040101010101" charset="-122"/>
              </a:rPr>
              <a:t>场的基本概念</a:t>
            </a:r>
            <a:endParaRPr lang="zh-CN" altLang="en-US" sz="4000" b="1" spc="300" dirty="0">
              <a:solidFill>
                <a:schemeClr val="tx1">
                  <a:lumMod val="85000"/>
                  <a:lumOff val="15000"/>
                </a:schemeClr>
              </a:solidFill>
              <a:latin typeface="华文新魏" panose="02010800040101010101" charset="-122"/>
              <a:ea typeface="华文新魏" panose="02010800040101010101" charset="-122"/>
            </a:endParaRPr>
          </a:p>
        </p:txBody>
      </p:sp>
      <p:sp>
        <p:nvSpPr>
          <p:cNvPr id="73" name="序号"/>
          <p:cNvSpPr txBox="1"/>
          <p:nvPr>
            <p:custDataLst>
              <p:tags r:id="rId3"/>
            </p:custDataLst>
          </p:nvPr>
        </p:nvSpPr>
        <p:spPr>
          <a:xfrm>
            <a:off x="10248420" y="27972"/>
            <a:ext cx="1357729" cy="1226865"/>
          </a:xfrm>
          <a:prstGeom prst="rect">
            <a:avLst/>
          </a:prstGeom>
          <a:noFill/>
        </p:spPr>
        <p:txBody>
          <a:bodyPr wrap="none" lIns="0" tIns="0" rIns="0" bIns="0" rtlCol="0" anchor="b" anchorCtr="0">
            <a:noAutofit/>
          </a:bodyPr>
          <a:p>
            <a:pPr algn="ctr">
              <a:lnSpc>
                <a:spcPct val="100000"/>
              </a:lnSpc>
            </a:pPr>
            <a:r>
              <a:rPr lang="en-US" sz="5000" b="1" dirty="0">
                <a:solidFill>
                  <a:schemeClr val="accent1"/>
                </a:solidFill>
                <a:latin typeface="+mn-ea"/>
              </a:rPr>
              <a:t>04</a:t>
            </a:r>
            <a:endParaRPr lang="en-US" sz="5000" b="1" dirty="0">
              <a:solidFill>
                <a:schemeClr val="accent1"/>
              </a:solidFill>
              <a:latin typeface="+mn-ea"/>
            </a:endParaRPr>
          </a:p>
        </p:txBody>
      </p:sp>
      <p:sp>
        <p:nvSpPr>
          <p:cNvPr id="74" name="项标题"/>
          <p:cNvSpPr txBox="1"/>
          <p:nvPr>
            <p:custDataLst>
              <p:tags r:id="rId4"/>
            </p:custDataLst>
          </p:nvPr>
        </p:nvSpPr>
        <p:spPr>
          <a:xfrm>
            <a:off x="10396594" y="1862656"/>
            <a:ext cx="1165522" cy="4671494"/>
          </a:xfrm>
          <a:prstGeom prst="rect">
            <a:avLst/>
          </a:prstGeom>
          <a:noFill/>
        </p:spPr>
        <p:txBody>
          <a:bodyPr vert="eaVert" wrap="square" lIns="0" tIns="0" rIns="0" bIns="0" rtlCol="0" anchor="ctr">
            <a:noAutofit/>
          </a:bodyPr>
          <a:p>
            <a:pPr marL="0" indent="0" algn="l">
              <a:lnSpc>
                <a:spcPct val="100000"/>
              </a:lnSpc>
              <a:spcBef>
                <a:spcPts val="0"/>
              </a:spcBef>
              <a:spcAft>
                <a:spcPts val="0"/>
              </a:spcAft>
              <a:buSzPct val="100000"/>
            </a:pPr>
            <a:r>
              <a:rPr lang="zh-CN" altLang="en-US" sz="4000" b="1" spc="300" dirty="0">
                <a:solidFill>
                  <a:schemeClr val="tx1">
                    <a:lumMod val="85000"/>
                    <a:lumOff val="15000"/>
                  </a:schemeClr>
                </a:solidFill>
                <a:latin typeface="华文新魏" panose="02010800040101010101" charset="-122"/>
                <a:ea typeface="华文新魏" panose="02010800040101010101" charset="-122"/>
              </a:rPr>
              <a:t>实例分析</a:t>
            </a:r>
            <a:endParaRPr lang="zh-CN" altLang="en-US" sz="4000" b="1" spc="300" dirty="0">
              <a:solidFill>
                <a:schemeClr val="tx1">
                  <a:lumMod val="85000"/>
                  <a:lumOff val="15000"/>
                </a:schemeClr>
              </a:solidFill>
              <a:latin typeface="华文新魏" panose="02010800040101010101" charset="-122"/>
              <a:ea typeface="华文新魏" panose="02010800040101010101" charset="-122"/>
            </a:endParaRPr>
          </a:p>
        </p:txBody>
      </p:sp>
      <p:sp>
        <p:nvSpPr>
          <p:cNvPr id="75" name="序号"/>
          <p:cNvSpPr txBox="1"/>
          <p:nvPr>
            <p:custDataLst>
              <p:tags r:id="rId5"/>
            </p:custDataLst>
          </p:nvPr>
        </p:nvSpPr>
        <p:spPr>
          <a:xfrm>
            <a:off x="6476034" y="27972"/>
            <a:ext cx="1357729" cy="1226865"/>
          </a:xfrm>
          <a:prstGeom prst="rect">
            <a:avLst/>
          </a:prstGeom>
          <a:noFill/>
        </p:spPr>
        <p:txBody>
          <a:bodyPr wrap="none" lIns="0" tIns="0" rIns="0" bIns="0" rtlCol="0" anchor="b" anchorCtr="0">
            <a:noAutofit/>
          </a:bodyPr>
          <a:p>
            <a:pPr algn="ctr">
              <a:lnSpc>
                <a:spcPct val="100000"/>
              </a:lnSpc>
            </a:pPr>
            <a:r>
              <a:rPr lang="en-US" sz="5000" b="1" dirty="0">
                <a:solidFill>
                  <a:schemeClr val="accent1"/>
                </a:solidFill>
                <a:latin typeface="+mn-ea"/>
              </a:rPr>
              <a:t>02</a:t>
            </a:r>
            <a:endParaRPr lang="en-US" sz="5000" b="1" dirty="0">
              <a:solidFill>
                <a:schemeClr val="accent1"/>
              </a:solidFill>
              <a:latin typeface="+mn-ea"/>
            </a:endParaRPr>
          </a:p>
        </p:txBody>
      </p:sp>
      <p:sp>
        <p:nvSpPr>
          <p:cNvPr id="76" name="项标题"/>
          <p:cNvSpPr txBox="1"/>
          <p:nvPr>
            <p:custDataLst>
              <p:tags r:id="rId6"/>
            </p:custDataLst>
          </p:nvPr>
        </p:nvSpPr>
        <p:spPr>
          <a:xfrm>
            <a:off x="6571615" y="1862455"/>
            <a:ext cx="1165225" cy="5059680"/>
          </a:xfrm>
          <a:prstGeom prst="rect">
            <a:avLst/>
          </a:prstGeom>
          <a:noFill/>
        </p:spPr>
        <p:txBody>
          <a:bodyPr vert="eaVert" wrap="square" lIns="0" tIns="0" rIns="0" bIns="0" rtlCol="0" anchor="ctr">
            <a:noAutofit/>
          </a:bodyPr>
          <a:p>
            <a:pPr marL="0" indent="0" algn="l">
              <a:lnSpc>
                <a:spcPct val="100000"/>
              </a:lnSpc>
              <a:spcBef>
                <a:spcPts val="0"/>
              </a:spcBef>
              <a:spcAft>
                <a:spcPts val="0"/>
              </a:spcAft>
              <a:buSzPct val="100000"/>
            </a:pPr>
            <a:r>
              <a:rPr lang="zh-CN" altLang="en-US" sz="4000" b="1" spc="300" dirty="0">
                <a:solidFill>
                  <a:schemeClr val="tx1">
                    <a:lumMod val="85000"/>
                    <a:lumOff val="15000"/>
                  </a:schemeClr>
                </a:solidFill>
                <a:latin typeface="华文新魏" panose="02010800040101010101" charset="-122"/>
                <a:ea typeface="华文新魏" panose="02010800040101010101" charset="-122"/>
              </a:rPr>
              <a:t>通量与散度</a:t>
            </a:r>
            <a:endParaRPr lang="zh-CN" altLang="en-US" sz="4000" b="1" spc="300" dirty="0">
              <a:solidFill>
                <a:schemeClr val="tx1">
                  <a:lumMod val="85000"/>
                  <a:lumOff val="15000"/>
                </a:schemeClr>
              </a:solidFill>
              <a:latin typeface="华文新魏" panose="02010800040101010101" charset="-122"/>
              <a:ea typeface="华文新魏" panose="02010800040101010101" charset="-122"/>
            </a:endParaRPr>
          </a:p>
        </p:txBody>
      </p:sp>
      <p:sp>
        <p:nvSpPr>
          <p:cNvPr id="77" name="序号"/>
          <p:cNvSpPr txBox="1"/>
          <p:nvPr>
            <p:custDataLst>
              <p:tags r:id="rId7"/>
            </p:custDataLst>
          </p:nvPr>
        </p:nvSpPr>
        <p:spPr>
          <a:xfrm>
            <a:off x="8388579" y="27972"/>
            <a:ext cx="1357729" cy="1226865"/>
          </a:xfrm>
          <a:prstGeom prst="rect">
            <a:avLst/>
          </a:prstGeom>
          <a:noFill/>
        </p:spPr>
        <p:txBody>
          <a:bodyPr wrap="none" lIns="0" tIns="0" rIns="0" bIns="0" rtlCol="0" anchor="b" anchorCtr="0">
            <a:noAutofit/>
          </a:bodyPr>
          <a:p>
            <a:pPr algn="ctr">
              <a:lnSpc>
                <a:spcPct val="100000"/>
              </a:lnSpc>
            </a:pPr>
            <a:r>
              <a:rPr lang="en-US" sz="5000" b="1" dirty="0">
                <a:solidFill>
                  <a:schemeClr val="accent1"/>
                </a:solidFill>
                <a:latin typeface="+mn-ea"/>
              </a:rPr>
              <a:t>03</a:t>
            </a:r>
            <a:endParaRPr lang="en-US" sz="5000" b="1" dirty="0">
              <a:solidFill>
                <a:schemeClr val="accent1"/>
              </a:solidFill>
              <a:latin typeface="+mn-ea"/>
            </a:endParaRPr>
          </a:p>
        </p:txBody>
      </p:sp>
      <p:sp>
        <p:nvSpPr>
          <p:cNvPr id="78" name="项标题"/>
          <p:cNvSpPr txBox="1"/>
          <p:nvPr>
            <p:custDataLst>
              <p:tags r:id="rId8"/>
            </p:custDataLst>
          </p:nvPr>
        </p:nvSpPr>
        <p:spPr>
          <a:xfrm>
            <a:off x="8484048" y="1862656"/>
            <a:ext cx="1165522" cy="4671494"/>
          </a:xfrm>
          <a:prstGeom prst="rect">
            <a:avLst/>
          </a:prstGeom>
          <a:noFill/>
        </p:spPr>
        <p:txBody>
          <a:bodyPr vert="eaVert" wrap="square" lIns="0" tIns="0" rIns="0" bIns="0" rtlCol="0" anchor="ctr">
            <a:noAutofit/>
          </a:bodyPr>
          <a:p>
            <a:pPr marL="0" indent="0" algn="l">
              <a:lnSpc>
                <a:spcPct val="100000"/>
              </a:lnSpc>
              <a:spcBef>
                <a:spcPts val="0"/>
              </a:spcBef>
              <a:spcAft>
                <a:spcPts val="0"/>
              </a:spcAft>
              <a:buSzPct val="100000"/>
            </a:pPr>
            <a:r>
              <a:rPr lang="zh-CN" altLang="en-US" sz="4000" b="1" spc="300" dirty="0">
                <a:solidFill>
                  <a:schemeClr val="tx1">
                    <a:lumMod val="85000"/>
                    <a:lumOff val="15000"/>
                  </a:schemeClr>
                </a:solidFill>
                <a:latin typeface="华文新魏" panose="02010800040101010101" charset="-122"/>
                <a:ea typeface="华文新魏" panose="02010800040101010101" charset="-122"/>
              </a:rPr>
              <a:t>环量与旋度</a:t>
            </a:r>
            <a:endParaRPr lang="zh-CN" altLang="en-US" sz="4000" b="1" spc="300" dirty="0">
              <a:solidFill>
                <a:schemeClr val="tx1">
                  <a:lumMod val="85000"/>
                  <a:lumOff val="15000"/>
                </a:schemeClr>
              </a:solidFill>
              <a:latin typeface="华文新魏" panose="02010800040101010101" charset="-122"/>
              <a:ea typeface="华文新魏" panose="02010800040101010101" charset="-122"/>
            </a:endParaRPr>
          </a:p>
        </p:txBody>
      </p:sp>
      <p:sp>
        <p:nvSpPr>
          <p:cNvPr id="79" name="标题"/>
          <p:cNvSpPr>
            <a:spLocks noGrp="1"/>
          </p:cNvSpPr>
          <p:nvPr>
            <p:ph type="title"/>
            <p:custDataLst>
              <p:tags r:id="rId9"/>
            </p:custDataLst>
          </p:nvPr>
        </p:nvSpPr>
        <p:spPr>
          <a:xfrm>
            <a:off x="1572163" y="173405"/>
            <a:ext cx="10085831" cy="1081088"/>
          </a:xfrm>
        </p:spPr>
        <p:txBody>
          <a:bodyPr/>
          <a:p>
            <a:pPr marL="0" indent="0" algn="l">
              <a:lnSpc>
                <a:spcPct val="100000"/>
              </a:lnSpc>
              <a:spcBef>
                <a:spcPts val="0"/>
              </a:spcBef>
              <a:spcAft>
                <a:spcPts val="0"/>
              </a:spcAft>
              <a:buSzPct val="100000"/>
            </a:pPr>
            <a:r>
              <a:rPr lang="zh-CN" altLang="en-US" sz="5000"/>
              <a:t>目录</a:t>
            </a:r>
            <a:endParaRPr lang="zh-CN" altLang="en-US" sz="5000"/>
          </a:p>
        </p:txBody>
      </p:sp>
    </p:spTree>
    <p:custDataLst>
      <p:tags r:id="rId10"/>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3139440" y="214630"/>
            <a:ext cx="5926455" cy="872490"/>
          </a:xfrm>
        </p:spPr>
        <p:txBody>
          <a:bodyPr>
            <a:noAutofit/>
          </a:bodyPr>
          <a:lstStyle/>
          <a:p>
            <a:pPr algn="ctr"/>
            <a:r>
              <a:rPr lang="en-US" altLang="zh-CN" sz="5400">
                <a:latin typeface="华文新魏" panose="02010800040101010101" charset="-122"/>
                <a:ea typeface="华文新魏" panose="02010800040101010101" charset="-122"/>
              </a:rPr>
              <a:t>01</a:t>
            </a:r>
            <a:r>
              <a:rPr lang="zh-CN" altLang="en-US" sz="5400">
                <a:latin typeface="华文新魏" panose="02010800040101010101" charset="-122"/>
                <a:ea typeface="华文新魏" panose="02010800040101010101" charset="-122"/>
              </a:rPr>
              <a:t>场的基本概念</a:t>
            </a:r>
            <a:endParaRPr lang="zh-CN" altLang="en-US" sz="5400">
              <a:latin typeface="华文新魏" panose="02010800040101010101" charset="-122"/>
              <a:ea typeface="华文新魏" panose="02010800040101010101"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528320" y="1207135"/>
            <a:ext cx="11264900" cy="5280660"/>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cxnSp>
        <p:nvCxnSpPr>
          <p:cNvPr id="21" name="直接连接符 20"/>
          <p:cNvCxnSpPr/>
          <p:nvPr>
            <p:custDataLst>
              <p:tags r:id="rId4"/>
            </p:custDataLst>
          </p:nvPr>
        </p:nvCxnSpPr>
        <p:spPr>
          <a:xfrm>
            <a:off x="641985" y="6329045"/>
            <a:ext cx="45042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
            </p:custDataLst>
          </p:nvPr>
        </p:nvCxnSpPr>
        <p:spPr>
          <a:xfrm flipH="1">
            <a:off x="10909300" y="1550670"/>
            <a:ext cx="638175" cy="4004310"/>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文"/>
          <p:cNvSpPr txBox="1"/>
          <p:nvPr>
            <p:custDataLst>
              <p:tags r:id="rId6"/>
            </p:custDataLst>
          </p:nvPr>
        </p:nvSpPr>
        <p:spPr>
          <a:xfrm>
            <a:off x="1143000" y="1463675"/>
            <a:ext cx="9918700" cy="1414145"/>
          </a:xfrm>
          <a:prstGeom prst="rect">
            <a:avLst/>
          </a:prstGeom>
          <a:noFill/>
        </p:spPr>
        <p:txBody>
          <a:bodyPr wrap="square" lIns="0" tIns="0" rIns="0" bIns="0" rtlCol="0" anchor="ctr" anchorCtr="0">
            <a:noAutofit/>
          </a:bodyPr>
          <a:lstStyle/>
          <a:p>
            <a:pPr indent="0" algn="l" fontAlgn="auto">
              <a:lnSpc>
                <a:spcPct val="140000"/>
              </a:lnSpc>
            </a:pPr>
            <a:r>
              <a:rPr lang="zh-CN" altLang="en-US" sz="24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场，来源于物理学。例如</a:t>
            </a:r>
            <a:r>
              <a:rPr lang="en-US" altLang="zh-CN" sz="24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a:t>
            </a:r>
            <a:r>
              <a:rPr lang="zh-CN" altLang="en-US" sz="24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引力场、电场、磁场、能量场、速度场</a:t>
            </a:r>
            <a:r>
              <a:rPr lang="en-US" altLang="zh-CN" sz="24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a:t>
            </a:r>
            <a:r>
              <a:rPr lang="zh-CN" altLang="en-US" sz="24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不同的场有不同的物理性质，但是也有许多数学共性，对数学共性抽象出来并学习可以很好的帮助我们理解某些特殊物理场的性质</a:t>
            </a:r>
            <a:endParaRPr lang="zh-CN" altLang="en-US" sz="24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p:txBody>
      </p:sp>
      <p:sp>
        <p:nvSpPr>
          <p:cNvPr id="5" name="文本框 4"/>
          <p:cNvSpPr txBox="1"/>
          <p:nvPr/>
        </p:nvSpPr>
        <p:spPr>
          <a:xfrm>
            <a:off x="942975" y="3511550"/>
            <a:ext cx="10314305" cy="2508885"/>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cs typeface="华文新魏" panose="02010800040101010101" charset="-122"/>
              </a:rPr>
              <a:t>场的定义：立体空间中一个给定区域Ω上的一个数量</a:t>
            </a:r>
            <a:r>
              <a:rPr lang="en-US" altLang="zh-CN" sz="3200">
                <a:latin typeface="华文新魏" panose="02010800040101010101" charset="-122"/>
                <a:ea typeface="华文新魏" panose="02010800040101010101" charset="-122"/>
                <a:cs typeface="华文新魏" panose="02010800040101010101" charset="-122"/>
              </a:rPr>
              <a:t>/</a:t>
            </a:r>
            <a:r>
              <a:rPr lang="zh-CN" altLang="en-US" sz="3200">
                <a:latin typeface="华文新魏" panose="02010800040101010101" charset="-122"/>
                <a:ea typeface="华文新魏" panose="02010800040101010101" charset="-122"/>
                <a:cs typeface="华文新魏" panose="02010800040101010101" charset="-122"/>
              </a:rPr>
              <a:t>向量函数</a:t>
            </a:r>
            <a:r>
              <a:rPr lang="en-US" altLang="zh-CN" sz="3200">
                <a:latin typeface="华文新魏" panose="02010800040101010101" charset="-122"/>
                <a:ea typeface="华文新魏" panose="02010800040101010101" charset="-122"/>
                <a:cs typeface="华文新魏" panose="02010800040101010101" charset="-122"/>
              </a:rPr>
              <a:t>F</a:t>
            </a:r>
            <a:r>
              <a:rPr lang="zh-CN" altLang="en-US" sz="3200">
                <a:latin typeface="华文新魏" panose="02010800040101010101" charset="-122"/>
                <a:ea typeface="华文新魏" panose="02010800040101010101" charset="-122"/>
                <a:cs typeface="华文新魏" panose="02010800040101010101" charset="-122"/>
              </a:rPr>
              <a:t>；当该函数是数量函数时称它为数量场、当函数为向量函数时称为向量场。</a:t>
            </a:r>
            <a:endParaRPr lang="zh-CN" altLang="en-US" sz="3200">
              <a:latin typeface="华文新魏" panose="02010800040101010101" charset="-122"/>
              <a:ea typeface="华文新魏" panose="02010800040101010101" charset="-122"/>
              <a:cs typeface="华文新魏" panose="02010800040101010101" charset="-122"/>
            </a:endParaRPr>
          </a:p>
        </p:txBody>
      </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96000" y="-45"/>
            <a:ext cx="10800000" cy="720000"/>
          </a:xfrm>
        </p:spPr>
        <p:txBody>
          <a:bodyPr/>
          <a:lstStyle/>
          <a:p>
            <a:pPr algn="ctr"/>
            <a:r>
              <a:rPr lang="zh-CN" altLang="en-US" sz="4400">
                <a:latin typeface="华文中宋" panose="02010600040101010101" charset="-122"/>
                <a:ea typeface="华文中宋" panose="02010600040101010101" charset="-122"/>
                <a:cs typeface="华文中宋" panose="02010600040101010101" charset="-122"/>
              </a:rPr>
              <a:t>场</a:t>
            </a:r>
            <a:r>
              <a:rPr lang="en-US" altLang="zh-CN" sz="4400">
                <a:latin typeface="华文中宋" panose="02010600040101010101" charset="-122"/>
                <a:ea typeface="华文中宋" panose="02010600040101010101" charset="-122"/>
                <a:cs typeface="华文中宋" panose="02010600040101010101" charset="-122"/>
              </a:rPr>
              <a:t>--</a:t>
            </a:r>
            <a:r>
              <a:rPr lang="zh-CN" altLang="en-US" sz="4400">
                <a:latin typeface="华文中宋" panose="02010600040101010101" charset="-122"/>
                <a:ea typeface="华文中宋" panose="02010600040101010101" charset="-122"/>
                <a:cs typeface="华文中宋" panose="02010600040101010101" charset="-122"/>
              </a:rPr>
              <a:t>物理实例</a:t>
            </a:r>
            <a:endParaRPr lang="zh-CN" altLang="en-US" sz="4400">
              <a:latin typeface="华文中宋" panose="02010600040101010101" charset="-122"/>
              <a:ea typeface="华文中宋" panose="02010600040101010101" charset="-122"/>
              <a:cs typeface="华文中宋" panose="02010600040101010101" charset="-122"/>
            </a:endParaRPr>
          </a:p>
        </p:txBody>
      </p:sp>
      <p:sp>
        <p:nvSpPr>
          <p:cNvPr id="19" name="矩形 18"/>
          <p:cNvSpPr/>
          <p:nvPr>
            <p:custDataLst>
              <p:tags r:id="rId2"/>
            </p:custDataLst>
          </p:nvPr>
        </p:nvSpPr>
        <p:spPr>
          <a:xfrm>
            <a:off x="725170" y="794385"/>
            <a:ext cx="3420110" cy="247650"/>
          </a:xfrm>
          <a:prstGeom prst="rect">
            <a:avLst/>
          </a:prstGeom>
          <a:solidFill>
            <a:schemeClr val="accent1"/>
          </a:solidFill>
          <a:ln>
            <a:noFill/>
          </a:ln>
          <a:effectLst>
            <a:outerShdw blurRad="254000" dist="101600" dir="2700000" algn="tl" rotWithShape="0">
              <a:schemeClr val="bg1">
                <a:lumMod val="75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sp>
        <p:nvSpPr>
          <p:cNvPr id="20" name="矩形 19"/>
          <p:cNvSpPr/>
          <p:nvPr>
            <p:custDataLst>
              <p:tags r:id="rId3"/>
            </p:custDataLst>
          </p:nvPr>
        </p:nvSpPr>
        <p:spPr>
          <a:xfrm>
            <a:off x="725170" y="928370"/>
            <a:ext cx="3420110" cy="4624070"/>
          </a:xfrm>
          <a:prstGeom prst="rect">
            <a:avLst/>
          </a:prstGeom>
          <a:solidFill>
            <a:srgbClr val="FFFFFF"/>
          </a:solidFill>
          <a:ln w="6350">
            <a:solidFill>
              <a:srgbClr val="666666">
                <a:alpha val="10000"/>
              </a:srgbClr>
            </a:solidFill>
          </a:ln>
          <a:effectLst>
            <a:outerShdw blurRad="254000" dist="101600" dir="2700000" algn="tl" rotWithShape="0">
              <a:schemeClr val="tx1">
                <a:lumMod val="75000"/>
                <a:lumOff val="2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rgbClr val="FFFFFF"/>
              </a:solidFill>
              <a:sym typeface="+mn-ea"/>
            </a:endParaRPr>
          </a:p>
        </p:txBody>
      </p:sp>
      <p:sp>
        <p:nvSpPr>
          <p:cNvPr id="3" name="矩形 2"/>
          <p:cNvSpPr/>
          <p:nvPr>
            <p:custDataLst>
              <p:tags r:id="rId4"/>
            </p:custDataLst>
          </p:nvPr>
        </p:nvSpPr>
        <p:spPr>
          <a:xfrm>
            <a:off x="1043940" y="1176020"/>
            <a:ext cx="2781935" cy="408940"/>
          </a:xfrm>
          <a:prstGeom prst="rect">
            <a:avLst/>
          </a:prstGeom>
          <a:noFill/>
        </p:spPr>
        <p:txBody>
          <a:bodyPr wrap="square" lIns="0" tIns="0" rIns="0" bIns="0" rtlCol="0" anchor="b">
            <a:noAutofit/>
          </a:bodyPr>
          <a:lstStyle/>
          <a:p>
            <a:pPr algn="ctr">
              <a:spcBef>
                <a:spcPct val="0"/>
              </a:spcBef>
              <a:spcAft>
                <a:spcPct val="0"/>
              </a:spcAft>
            </a:pPr>
            <a:r>
              <a:rPr lang="zh-CN" altLang="en-US" sz="3200" b="1" dirty="0">
                <a:solidFill>
                  <a:schemeClr val="accent1"/>
                </a:solidFill>
                <a:latin typeface="+mn-ea"/>
                <a:cs typeface="+mn-ea"/>
                <a:sym typeface="+mn-ea"/>
              </a:rPr>
              <a:t>引力场</a:t>
            </a:r>
            <a:endParaRPr lang="zh-CN" altLang="en-US" sz="3200" b="1" dirty="0">
              <a:solidFill>
                <a:schemeClr val="accent1"/>
              </a:solidFill>
              <a:latin typeface="+mn-ea"/>
              <a:cs typeface="+mn-ea"/>
              <a:sym typeface="+mn-ea"/>
            </a:endParaRPr>
          </a:p>
        </p:txBody>
      </p:sp>
      <p:sp>
        <p:nvSpPr>
          <p:cNvPr id="9" name="矩形 8"/>
          <p:cNvSpPr/>
          <p:nvPr>
            <p:custDataLst>
              <p:tags r:id="rId5"/>
            </p:custDataLst>
          </p:nvPr>
        </p:nvSpPr>
        <p:spPr>
          <a:xfrm>
            <a:off x="4415155" y="794385"/>
            <a:ext cx="3420110" cy="247650"/>
          </a:xfrm>
          <a:prstGeom prst="rect">
            <a:avLst/>
          </a:prstGeom>
          <a:solidFill>
            <a:schemeClr val="accent1"/>
          </a:solidFill>
          <a:ln>
            <a:noFill/>
          </a:ln>
          <a:effectLst>
            <a:outerShdw blurRad="254000" dist="101600" dir="2700000" algn="tl" rotWithShape="0">
              <a:schemeClr val="bg1">
                <a:lumMod val="75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sp>
        <p:nvSpPr>
          <p:cNvPr id="10" name="矩形 9"/>
          <p:cNvSpPr/>
          <p:nvPr>
            <p:custDataLst>
              <p:tags r:id="rId6"/>
            </p:custDataLst>
          </p:nvPr>
        </p:nvSpPr>
        <p:spPr>
          <a:xfrm>
            <a:off x="4415155" y="928370"/>
            <a:ext cx="3420110" cy="4624070"/>
          </a:xfrm>
          <a:prstGeom prst="rect">
            <a:avLst/>
          </a:prstGeom>
          <a:solidFill>
            <a:srgbClr val="FFFFFF"/>
          </a:solidFill>
          <a:ln w="6350">
            <a:solidFill>
              <a:srgbClr val="666666">
                <a:alpha val="10000"/>
              </a:srgbClr>
            </a:solidFill>
          </a:ln>
          <a:effectLst>
            <a:outerShdw blurRad="254000" dist="101600" dir="2700000" algn="tl" rotWithShape="0">
              <a:schemeClr val="tx1">
                <a:lumMod val="75000"/>
                <a:lumOff val="2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rgbClr val="FFFFFF"/>
              </a:solidFill>
              <a:sym typeface="+mn-ea"/>
            </a:endParaRPr>
          </a:p>
        </p:txBody>
      </p:sp>
      <mc:AlternateContent xmlns:mc="http://schemas.openxmlformats.org/markup-compatibility/2006">
        <mc:Choice xmlns:a14="http://schemas.microsoft.com/office/drawing/2010/main" Requires="a14">
          <p:sp>
            <p:nvSpPr>
              <p:cNvPr id="6" name="矩形 5"/>
              <p:cNvSpPr/>
              <p:nvPr>
                <p:custDataLst>
                  <p:tags r:id="rId7"/>
                </p:custDataLst>
              </p:nvPr>
            </p:nvSpPr>
            <p:spPr>
              <a:xfrm>
                <a:off x="4733925" y="1729105"/>
                <a:ext cx="2781935" cy="350964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dirty="0">
                    <a:solidFill>
                      <a:srgbClr val="333333"/>
                    </a:solidFill>
                    <a:latin typeface="+mn-ea"/>
                    <a:cs typeface="+mn-ea"/>
                    <a:sym typeface="+mn-ea"/>
                  </a:rPr>
                  <a:t>空间中放置一个点电荷，那么将产生一个电场，且有：</a:t>
                </a:r>
                <a:endParaRPr lang="zh-CN" altLang="en-US" dirty="0">
                  <a:solidFill>
                    <a:srgbClr val="333333"/>
                  </a:solidFill>
                  <a:latin typeface="+mn-ea"/>
                  <a:cs typeface="+mn-ea"/>
                  <a:sym typeface="+mn-ea"/>
                </a:endParaRPr>
              </a:p>
              <a:p>
                <a:pPr>
                  <a:lnSpc>
                    <a:spcPct val="150000"/>
                  </a:lnSpc>
                  <a:spcBef>
                    <a:spcPct val="0"/>
                  </a:spcBef>
                  <a:spcAft>
                    <a:spcPct val="0"/>
                  </a:spcAft>
                </a:pPr>
                <a:endParaRPr lang="zh-CN" altLang="en-US" dirty="0">
                  <a:solidFill>
                    <a:srgbClr val="333333"/>
                  </a:solidFill>
                  <a:latin typeface="+mn-ea"/>
                  <a:cs typeface="+mn-ea"/>
                  <a:sym typeface="+mn-ea"/>
                </a:endParaRPr>
              </a:p>
              <a:p>
                <a:pPr>
                  <a:lnSpc>
                    <a:spcPct val="150000"/>
                  </a:lnSpc>
                  <a:spcBef>
                    <a:spcPct val="0"/>
                  </a:spcBef>
                  <a:spcAft>
                    <a:spcPct val="0"/>
                  </a:spcAft>
                </a:pPr>
                <a:r>
                  <a:rPr lang="en-US" altLang="zh-CN" sz="2800" dirty="0">
                    <a:solidFill>
                      <a:srgbClr val="333333"/>
                    </a:solidFill>
                    <a:latin typeface="+mn-ea"/>
                    <a:cs typeface="+mn-ea"/>
                    <a:sym typeface="+mn-ea"/>
                  </a:rPr>
                  <a:t>E(M)=</a:t>
                </a:r>
                <a14:m>
                  <m:oMath xmlns:m="http://schemas.openxmlformats.org/officeDocument/2006/math">
                    <m:f>
                      <m:fPr>
                        <m:ctrlPr>
                          <a:rPr lang="en-US" altLang="zh-CN" sz="2800" i="1" dirty="0">
                            <a:solidFill>
                              <a:srgbClr val="333333"/>
                            </a:solidFill>
                            <a:latin typeface="Cambria Math" panose="02040503050406030204" charset="0"/>
                            <a:cs typeface="Cambria Math" panose="02040503050406030204" charset="0"/>
                            <a:sym typeface="+mn-ea"/>
                          </a:rPr>
                        </m:ctrlPr>
                      </m:fPr>
                      <m:num>
                        <m:r>
                          <a:rPr lang="en-US" altLang="zh-CN" sz="2800" i="1" dirty="0">
                            <a:solidFill>
                              <a:srgbClr val="333333"/>
                            </a:solidFill>
                            <a:latin typeface="Cambria Math" panose="02040503050406030204" charset="0"/>
                            <a:cs typeface="Cambria Math" panose="02040503050406030204" charset="0"/>
                            <a:sym typeface="+mn-ea"/>
                          </a:rPr>
                          <m:t>𝑞</m:t>
                        </m:r>
                      </m:num>
                      <m:den>
                        <m:r>
                          <a:rPr lang="en-US" altLang="zh-CN" sz="2800" i="1" dirty="0">
                            <a:solidFill>
                              <a:srgbClr val="333333"/>
                            </a:solidFill>
                            <a:latin typeface="Cambria Math" panose="02040503050406030204" charset="0"/>
                            <a:cs typeface="Cambria Math" panose="02040503050406030204" charset="0"/>
                            <a:sym typeface="+mn-ea"/>
                          </a:rPr>
                          <m:t>4</m:t>
                        </m:r>
                        <m:r>
                          <a:rPr lang="en-US" altLang="zh-CN" sz="2800" i="1" dirty="0">
                            <a:solidFill>
                              <a:srgbClr val="333333"/>
                            </a:solidFill>
                            <a:latin typeface="Cambria Math" panose="02040503050406030204" charset="0"/>
                            <a:ea typeface="MS Mincho" charset="0"/>
                            <a:cs typeface="Cambria Math" panose="02040503050406030204" charset="0"/>
                            <a:sym typeface="+mn-ea"/>
                          </a:rPr>
                          <m:t>𝜋</m:t>
                        </m:r>
                        <m:r>
                          <a:rPr lang="en-US" altLang="zh-CN" sz="2800" i="1" dirty="0">
                            <a:solidFill>
                              <a:srgbClr val="333333"/>
                            </a:solidFill>
                            <a:latin typeface="Cambria Math" panose="02040503050406030204" charset="0"/>
                            <a:ea typeface="MS Mincho" charset="0"/>
                            <a:cs typeface="Cambria Math" panose="02040503050406030204" charset="0"/>
                            <a:sym typeface="+mn-ea"/>
                          </a:rPr>
                          <m:t>𝜀</m:t>
                        </m:r>
                        <m:sSup>
                          <m:sSupPr>
                            <m:ctrlPr>
                              <a:rPr lang="en-US" altLang="zh-CN" sz="2800" i="1" dirty="0">
                                <a:solidFill>
                                  <a:srgbClr val="333333"/>
                                </a:solidFill>
                                <a:latin typeface="Cambria Math" panose="02040503050406030204" charset="0"/>
                                <a:ea typeface="MS Mincho" charset="0"/>
                                <a:cs typeface="Cambria Math" panose="02040503050406030204" charset="0"/>
                                <a:sym typeface="+mn-ea"/>
                              </a:rPr>
                            </m:ctrlPr>
                          </m:sSupPr>
                          <m:e>
                            <m:r>
                              <a:rPr lang="en-US" altLang="zh-CN" sz="2800" i="1" dirty="0">
                                <a:solidFill>
                                  <a:srgbClr val="333333"/>
                                </a:solidFill>
                                <a:latin typeface="Cambria Math" panose="02040503050406030204" charset="0"/>
                                <a:ea typeface="MS Mincho" charset="0"/>
                                <a:cs typeface="Cambria Math" panose="02040503050406030204" charset="0"/>
                                <a:sym typeface="+mn-ea"/>
                              </a:rPr>
                              <m:t>𝑟</m:t>
                            </m:r>
                          </m:e>
                          <m:sup>
                            <m:r>
                              <a:rPr lang="en-US" altLang="zh-CN" sz="2800" i="1" dirty="0">
                                <a:solidFill>
                                  <a:srgbClr val="333333"/>
                                </a:solidFill>
                                <a:latin typeface="Cambria Math" panose="02040503050406030204" charset="0"/>
                                <a:ea typeface="MS Mincho" charset="0"/>
                                <a:cs typeface="Cambria Math" panose="02040503050406030204" charset="0"/>
                                <a:sym typeface="+mn-ea"/>
                              </a:rPr>
                              <m:t>3</m:t>
                            </m:r>
                          </m:sup>
                        </m:sSup>
                      </m:den>
                    </m:f>
                  </m:oMath>
                </a14:m>
                <a:r>
                  <a:rPr lang="en-US" altLang="zh-CN" sz="2800" dirty="0">
                    <a:solidFill>
                      <a:srgbClr val="333333"/>
                    </a:solidFill>
                    <a:latin typeface="+mn-ea"/>
                    <a:cs typeface="+mn-ea"/>
                    <a:sym typeface="+mn-ea"/>
                  </a:rPr>
                  <a:t>r</a:t>
                </a:r>
                <a:endParaRPr lang="en-US" altLang="zh-CN" sz="2800" dirty="0">
                  <a:solidFill>
                    <a:srgbClr val="333333"/>
                  </a:solidFill>
                  <a:latin typeface="+mn-ea"/>
                  <a:cs typeface="+mn-ea"/>
                  <a:sym typeface="+mn-ea"/>
                </a:endParaRPr>
              </a:p>
              <a:p>
                <a:pPr>
                  <a:lnSpc>
                    <a:spcPct val="150000"/>
                  </a:lnSpc>
                  <a:spcBef>
                    <a:spcPct val="0"/>
                  </a:spcBef>
                  <a:spcAft>
                    <a:spcPct val="0"/>
                  </a:spcAft>
                </a:pPr>
                <a:r>
                  <a:rPr lang="en-US" altLang="zh-CN" sz="2800" dirty="0">
                    <a:solidFill>
                      <a:srgbClr val="333333"/>
                    </a:solidFill>
                    <a:latin typeface="+mn-ea"/>
                    <a:cs typeface="+mn-ea"/>
                    <a:sym typeface="+mn-ea"/>
                  </a:rPr>
                  <a:t>r=OM</a:t>
                </a:r>
                <a:endParaRPr lang="en-US" altLang="zh-CN" sz="2800" dirty="0">
                  <a:solidFill>
                    <a:srgbClr val="333333"/>
                  </a:solidFill>
                  <a:latin typeface="+mn-ea"/>
                  <a:cs typeface="+mn-ea"/>
                  <a:sym typeface="+mn-ea"/>
                </a:endParaRPr>
              </a:p>
            </p:txBody>
          </p:sp>
        </mc:Choice>
        <mc:Fallback>
          <p:sp>
            <p:nvSpPr>
              <p:cNvPr id="6" name="矩形 5"/>
              <p:cNvSpPr>
                <a:spLocks noRot="1" noChangeAspect="1" noMove="1" noResize="1" noEditPoints="1" noAdjustHandles="1" noChangeArrowheads="1" noChangeShapeType="1" noTextEdit="1"/>
              </p:cNvSpPr>
              <p:nvPr>
                <p:custDataLst>
                  <p:tags r:id="rId8"/>
                </p:custDataLst>
              </p:nvPr>
            </p:nvSpPr>
            <p:spPr>
              <a:xfrm>
                <a:off x="4733925" y="1729105"/>
                <a:ext cx="2781935" cy="3509645"/>
              </a:xfrm>
              <a:prstGeom prst="rect">
                <a:avLst/>
              </a:prstGeom>
              <a:blipFill rotWithShape="1">
                <a:blip r:embed="rId9"/>
                <a:stretch>
                  <a:fillRect/>
                </a:stretch>
              </a:blipFill>
            </p:spPr>
            <p:txBody>
              <a:bodyPr/>
              <a:lstStyle/>
              <a:p>
                <a:r>
                  <a:rPr lang="zh-CN" altLang="en-US">
                    <a:noFill/>
                  </a:rPr>
                  <a:t> </a:t>
                </a:r>
              </a:p>
            </p:txBody>
          </p:sp>
        </mc:Fallback>
      </mc:AlternateContent>
      <p:sp>
        <p:nvSpPr>
          <p:cNvPr id="7" name="矩形 6"/>
          <p:cNvSpPr/>
          <p:nvPr>
            <p:custDataLst>
              <p:tags r:id="rId10"/>
            </p:custDataLst>
          </p:nvPr>
        </p:nvSpPr>
        <p:spPr>
          <a:xfrm>
            <a:off x="4733925" y="1176020"/>
            <a:ext cx="2781935" cy="408940"/>
          </a:xfrm>
          <a:prstGeom prst="rect">
            <a:avLst/>
          </a:prstGeom>
          <a:noFill/>
        </p:spPr>
        <p:txBody>
          <a:bodyPr wrap="square" lIns="0" tIns="0" rIns="0" bIns="0" rtlCol="0" anchor="b">
            <a:noAutofit/>
          </a:bodyPr>
          <a:lstStyle/>
          <a:p>
            <a:pPr algn="ctr">
              <a:spcBef>
                <a:spcPct val="0"/>
              </a:spcBef>
              <a:spcAft>
                <a:spcPct val="0"/>
              </a:spcAft>
            </a:pPr>
            <a:r>
              <a:rPr lang="zh-CN" altLang="en-US" sz="3200" b="1" dirty="0">
                <a:solidFill>
                  <a:schemeClr val="accent1"/>
                </a:solidFill>
                <a:latin typeface="+mn-ea"/>
                <a:cs typeface="+mn-ea"/>
                <a:sym typeface="+mn-ea"/>
              </a:rPr>
              <a:t>电场</a:t>
            </a:r>
            <a:endParaRPr lang="zh-CN" altLang="en-US" sz="3200" b="1" dirty="0">
              <a:solidFill>
                <a:schemeClr val="accent1"/>
              </a:solidFill>
              <a:latin typeface="+mn-ea"/>
              <a:cs typeface="+mn-ea"/>
              <a:sym typeface="+mn-ea"/>
            </a:endParaRPr>
          </a:p>
        </p:txBody>
      </p:sp>
      <p:sp>
        <p:nvSpPr>
          <p:cNvPr id="18" name="矩形 17"/>
          <p:cNvSpPr/>
          <p:nvPr>
            <p:custDataLst>
              <p:tags r:id="rId11"/>
            </p:custDataLst>
          </p:nvPr>
        </p:nvSpPr>
        <p:spPr>
          <a:xfrm>
            <a:off x="8105140" y="794385"/>
            <a:ext cx="3420110" cy="247650"/>
          </a:xfrm>
          <a:prstGeom prst="rect">
            <a:avLst/>
          </a:prstGeom>
          <a:solidFill>
            <a:schemeClr val="accent1"/>
          </a:solidFill>
          <a:ln>
            <a:noFill/>
          </a:ln>
          <a:effectLst>
            <a:outerShdw blurRad="254000" dist="101600" dir="2700000" algn="tl" rotWithShape="0">
              <a:schemeClr val="bg1">
                <a:lumMod val="75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sym typeface="+mn-ea"/>
            </a:endParaRPr>
          </a:p>
        </p:txBody>
      </p:sp>
      <p:sp>
        <p:nvSpPr>
          <p:cNvPr id="21" name="矩形 20"/>
          <p:cNvSpPr/>
          <p:nvPr>
            <p:custDataLst>
              <p:tags r:id="rId12"/>
            </p:custDataLst>
          </p:nvPr>
        </p:nvSpPr>
        <p:spPr>
          <a:xfrm>
            <a:off x="8105140" y="928370"/>
            <a:ext cx="3420110" cy="4624070"/>
          </a:xfrm>
          <a:prstGeom prst="rect">
            <a:avLst/>
          </a:prstGeom>
          <a:solidFill>
            <a:srgbClr val="FFFFFF"/>
          </a:solidFill>
          <a:ln w="6350">
            <a:solidFill>
              <a:srgbClr val="666666">
                <a:alpha val="10000"/>
              </a:srgbClr>
            </a:solidFill>
          </a:ln>
          <a:effectLst>
            <a:outerShdw blurRad="254000" dist="101600" dir="2700000" algn="tl" rotWithShape="0">
              <a:schemeClr val="tx1">
                <a:lumMod val="75000"/>
                <a:lumOff val="2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rgbClr val="FFFFFF"/>
              </a:solidFill>
              <a:sym typeface="+mn-ea"/>
            </a:endParaRPr>
          </a:p>
        </p:txBody>
      </p:sp>
      <p:sp>
        <p:nvSpPr>
          <p:cNvPr id="8" name="矩形 7"/>
          <p:cNvSpPr/>
          <p:nvPr>
            <p:custDataLst>
              <p:tags r:id="rId13"/>
            </p:custDataLst>
          </p:nvPr>
        </p:nvSpPr>
        <p:spPr>
          <a:xfrm>
            <a:off x="8423910" y="1729105"/>
            <a:ext cx="2781935" cy="350964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a:solidFill>
                  <a:srgbClr val="333333"/>
                </a:solidFill>
                <a:latin typeface="+mn-ea"/>
                <a:cs typeface="+mn-ea"/>
                <a:sym typeface="+mn-ea"/>
              </a:rPr>
              <a:t>一条导线</a:t>
            </a:r>
            <a:r>
              <a:rPr lang="en-US" altLang="zh-CN">
                <a:solidFill>
                  <a:srgbClr val="333333"/>
                </a:solidFill>
                <a:latin typeface="+mn-ea"/>
                <a:cs typeface="+mn-ea"/>
                <a:sym typeface="+mn-ea"/>
              </a:rPr>
              <a:t>l</a:t>
            </a:r>
            <a:r>
              <a:rPr lang="zh-CN" altLang="en-US">
                <a:solidFill>
                  <a:srgbClr val="333333"/>
                </a:solidFill>
                <a:latin typeface="+mn-ea"/>
                <a:cs typeface="+mn-ea"/>
                <a:sym typeface="+mn-ea"/>
              </a:rPr>
              <a:t>上有电流通过，导线周围将激发一个磁场，且有：</a:t>
            </a:r>
            <a:endParaRPr lang="zh-CN" altLang="en-US">
              <a:solidFill>
                <a:srgbClr val="333333"/>
              </a:solidFill>
              <a:latin typeface="+mn-ea"/>
              <a:cs typeface="+mn-ea"/>
              <a:sym typeface="+mn-ea"/>
            </a:endParaRPr>
          </a:p>
          <a:p>
            <a:pPr>
              <a:lnSpc>
                <a:spcPct val="150000"/>
              </a:lnSpc>
              <a:spcBef>
                <a:spcPct val="0"/>
              </a:spcBef>
              <a:spcAft>
                <a:spcPct val="0"/>
              </a:spcAft>
            </a:pPr>
            <a:endParaRPr lang="zh-CN" altLang="en-US">
              <a:solidFill>
                <a:srgbClr val="333333"/>
              </a:solidFill>
              <a:latin typeface="+mn-ea"/>
              <a:cs typeface="+mn-ea"/>
              <a:sym typeface="+mn-ea"/>
            </a:endParaRPr>
          </a:p>
          <a:p>
            <a:pPr>
              <a:lnSpc>
                <a:spcPct val="150000"/>
              </a:lnSpc>
              <a:spcBef>
                <a:spcPct val="0"/>
              </a:spcBef>
              <a:spcAft>
                <a:spcPct val="0"/>
              </a:spcAft>
            </a:pPr>
            <a:r>
              <a:rPr lang="en-US" altLang="zh-CN" sz="2800">
                <a:solidFill>
                  <a:srgbClr val="333333"/>
                </a:solidFill>
                <a:latin typeface="+mn-ea"/>
                <a:cs typeface="+mn-ea"/>
                <a:sym typeface="+mn-ea"/>
              </a:rPr>
              <a:t>F(M)=Idl</a:t>
            </a:r>
            <a:r>
              <a:rPr lang="en-US" altLang="zh-CN" sz="2800">
                <a:solidFill>
                  <a:srgbClr val="333333"/>
                </a:solidFill>
                <a:latin typeface="Arial" panose="020B0604020202020204" pitchFamily="34" charset="0"/>
                <a:cs typeface="+mn-ea"/>
                <a:sym typeface="+mn-ea"/>
              </a:rPr>
              <a:t>×</a:t>
            </a:r>
            <a:r>
              <a:rPr lang="en-US" altLang="zh-CN" sz="2800">
                <a:solidFill>
                  <a:srgbClr val="333333"/>
                </a:solidFill>
                <a:latin typeface="+mn-ea"/>
                <a:cs typeface="+mn-ea"/>
                <a:sym typeface="+mn-ea"/>
              </a:rPr>
              <a:t>B(M)</a:t>
            </a:r>
            <a:endParaRPr lang="en-US" altLang="zh-CN" sz="2800">
              <a:solidFill>
                <a:srgbClr val="333333"/>
              </a:solidFill>
              <a:latin typeface="+mn-ea"/>
              <a:cs typeface="+mn-ea"/>
              <a:sym typeface="+mn-ea"/>
            </a:endParaRPr>
          </a:p>
        </p:txBody>
      </p:sp>
      <p:sp>
        <p:nvSpPr>
          <p:cNvPr id="14" name="矩形 13"/>
          <p:cNvSpPr/>
          <p:nvPr>
            <p:custDataLst>
              <p:tags r:id="rId14"/>
            </p:custDataLst>
          </p:nvPr>
        </p:nvSpPr>
        <p:spPr>
          <a:xfrm>
            <a:off x="8423910" y="1176020"/>
            <a:ext cx="2781935" cy="408940"/>
          </a:xfrm>
          <a:prstGeom prst="rect">
            <a:avLst/>
          </a:prstGeom>
          <a:noFill/>
        </p:spPr>
        <p:txBody>
          <a:bodyPr wrap="square" lIns="0" tIns="0" rIns="0" bIns="0" rtlCol="0" anchor="b">
            <a:noAutofit/>
          </a:bodyPr>
          <a:lstStyle/>
          <a:p>
            <a:pPr algn="ctr">
              <a:spcBef>
                <a:spcPct val="0"/>
              </a:spcBef>
              <a:spcAft>
                <a:spcPct val="0"/>
              </a:spcAft>
            </a:pPr>
            <a:r>
              <a:rPr lang="zh-CN" altLang="en-US" sz="3200" b="1">
                <a:solidFill>
                  <a:schemeClr val="accent1"/>
                </a:solidFill>
                <a:latin typeface="+mn-ea"/>
                <a:cs typeface="+mn-ea"/>
                <a:sym typeface="+mn-ea"/>
              </a:rPr>
              <a:t>磁场</a:t>
            </a:r>
            <a:endParaRPr lang="zh-CN" altLang="en-US" sz="3200" b="1">
              <a:solidFill>
                <a:schemeClr val="accent1"/>
              </a:solidFill>
              <a:latin typeface="+mn-ea"/>
              <a:cs typeface="+mn-ea"/>
              <a:sym typeface="+mn-ea"/>
            </a:endParaRPr>
          </a:p>
        </p:txBody>
      </p:sp>
      <mc:AlternateContent xmlns:mc="http://schemas.openxmlformats.org/markup-compatibility/2006">
        <mc:Choice xmlns:a14="http://schemas.microsoft.com/office/drawing/2010/main" Requires="a14">
          <p:sp>
            <p:nvSpPr>
              <p:cNvPr id="4" name="矩形 3"/>
              <p:cNvSpPr/>
              <p:nvPr>
                <p:custDataLst>
                  <p:tags r:id="rId15"/>
                </p:custDataLst>
              </p:nvPr>
            </p:nvSpPr>
            <p:spPr>
              <a:xfrm>
                <a:off x="1043940" y="1729105"/>
                <a:ext cx="2781935" cy="350964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1600" dirty="0">
                    <a:solidFill>
                      <a:srgbClr val="333333"/>
                    </a:solidFill>
                    <a:latin typeface="+mn-ea"/>
                    <a:cs typeface="+mn-ea"/>
                    <a:sym typeface="+mn-ea"/>
                  </a:rPr>
                  <a:t>空间中某一点</a:t>
                </a:r>
                <a:r>
                  <a:rPr lang="en-US" altLang="zh-CN" sz="1600" dirty="0">
                    <a:solidFill>
                      <a:srgbClr val="333333"/>
                    </a:solidFill>
                    <a:latin typeface="华文中宋" panose="02010600040101010101" charset="-122"/>
                    <a:ea typeface="华文中宋" panose="02010600040101010101" charset="-122"/>
                    <a:cs typeface="+mn-ea"/>
                    <a:sym typeface="+mn-ea"/>
                  </a:rPr>
                  <a:t>O</a:t>
                </a:r>
                <a:r>
                  <a:rPr lang="zh-CN" altLang="en-US" sz="1600" dirty="0">
                    <a:solidFill>
                      <a:srgbClr val="333333"/>
                    </a:solidFill>
                    <a:latin typeface="+mn-ea"/>
                    <a:cs typeface="+mn-ea"/>
                    <a:sym typeface="+mn-ea"/>
                  </a:rPr>
                  <a:t>放置一个质量为</a:t>
                </a:r>
                <a:r>
                  <a:rPr lang="en-US" altLang="zh-CN" sz="1600" dirty="0">
                    <a:solidFill>
                      <a:srgbClr val="333333"/>
                    </a:solidFill>
                    <a:latin typeface="+mn-ea"/>
                    <a:cs typeface="+mn-ea"/>
                    <a:sym typeface="+mn-ea"/>
                  </a:rPr>
                  <a:t>m</a:t>
                </a:r>
                <a:r>
                  <a:rPr lang="zh-CN" altLang="en-US" sz="1600" dirty="0">
                    <a:solidFill>
                      <a:srgbClr val="333333"/>
                    </a:solidFill>
                    <a:latin typeface="+mn-ea"/>
                    <a:cs typeface="+mn-ea"/>
                    <a:sym typeface="+mn-ea"/>
                  </a:rPr>
                  <a:t>的质点，于是在该空间就产生了一个引力场，且对空间中一点</a:t>
                </a:r>
                <a:r>
                  <a:rPr lang="en-US" altLang="zh-CN" sz="1600" dirty="0">
                    <a:solidFill>
                      <a:srgbClr val="333333"/>
                    </a:solidFill>
                    <a:latin typeface="+mn-ea"/>
                    <a:cs typeface="+mn-ea"/>
                    <a:sym typeface="+mn-ea"/>
                  </a:rPr>
                  <a:t>M</a:t>
                </a:r>
                <a:r>
                  <a:rPr lang="zh-CN" altLang="en-US" sz="1600" dirty="0">
                    <a:solidFill>
                      <a:srgbClr val="333333"/>
                    </a:solidFill>
                    <a:latin typeface="+mn-ea"/>
                    <a:cs typeface="+mn-ea"/>
                    <a:sym typeface="+mn-ea"/>
                  </a:rPr>
                  <a:t>有：</a:t>
                </a:r>
                <a:endParaRPr lang="zh-CN" altLang="en-US" sz="1600" dirty="0">
                  <a:solidFill>
                    <a:srgbClr val="333333"/>
                  </a:solidFill>
                  <a:latin typeface="+mn-ea"/>
                  <a:cs typeface="+mn-ea"/>
                  <a:sym typeface="+mn-ea"/>
                </a:endParaRPr>
              </a:p>
              <a:p>
                <a:pPr>
                  <a:lnSpc>
                    <a:spcPct val="150000"/>
                  </a:lnSpc>
                  <a:spcBef>
                    <a:spcPct val="0"/>
                  </a:spcBef>
                  <a:spcAft>
                    <a:spcPct val="0"/>
                  </a:spcAft>
                </a:pPr>
                <a:r>
                  <a:rPr lang="en-US" altLang="zh-CN" sz="2800" dirty="0">
                    <a:solidFill>
                      <a:srgbClr val="333333"/>
                    </a:solidFill>
                    <a:latin typeface="+mn-ea"/>
                    <a:cs typeface="+mn-ea"/>
                    <a:sym typeface="+mn-ea"/>
                  </a:rPr>
                  <a:t>L(M) =</a:t>
                </a:r>
                <a14:m>
                  <m:oMath xmlns:m="http://schemas.openxmlformats.org/officeDocument/2006/math">
                    <m:r>
                      <a:rPr lang="en-US" altLang="zh-CN" sz="2800" dirty="0">
                        <a:solidFill>
                          <a:srgbClr val="333333"/>
                        </a:solidFill>
                        <a:latin typeface="+mn-ea"/>
                        <a:cs typeface="+mn-ea"/>
                        <a:sym typeface="+mn-ea"/>
                      </a:rPr>
                      <m:t> </m:t>
                    </m:r>
                    <m:r>
                      <a:rPr lang="en-US" altLang="zh-CN" sz="2800" dirty="0">
                        <a:solidFill>
                          <a:srgbClr val="333333"/>
                        </a:solidFill>
                        <a:latin typeface="Cambria Math" panose="02040503050406030204" charset="0"/>
                        <a:cs typeface="Cambria Math" panose="02040503050406030204" charset="0"/>
                        <a:sym typeface="+mn-ea"/>
                      </a:rPr>
                      <m:t>−</m:t>
                    </m:r>
                    <m:f>
                      <m:fPr>
                        <m:ctrlPr>
                          <a:rPr lang="en-US" altLang="zh-CN" sz="2800" i="1" dirty="0">
                            <a:solidFill>
                              <a:srgbClr val="333333"/>
                            </a:solidFill>
                            <a:latin typeface="Cambria Math" panose="02040503050406030204" charset="0"/>
                            <a:cs typeface="Cambria Math" panose="02040503050406030204" charset="0"/>
                            <a:sym typeface="+mn-ea"/>
                          </a:rPr>
                        </m:ctrlPr>
                      </m:fPr>
                      <m:num>
                        <m:r>
                          <a:rPr lang="en-US" altLang="zh-CN" sz="2800" i="1" dirty="0">
                            <a:solidFill>
                              <a:srgbClr val="333333"/>
                            </a:solidFill>
                            <a:latin typeface="Cambria Math" panose="02040503050406030204" charset="0"/>
                            <a:cs typeface="Cambria Math" panose="02040503050406030204" charset="0"/>
                            <a:sym typeface="+mn-ea"/>
                          </a:rPr>
                          <m:t>𝐺𝑚</m:t>
                        </m:r>
                      </m:num>
                      <m:den>
                        <m:sSup>
                          <m:sSupPr>
                            <m:ctrlPr>
                              <a:rPr lang="en-US" altLang="zh-CN" sz="2800" i="1" dirty="0">
                                <a:solidFill>
                                  <a:srgbClr val="333333"/>
                                </a:solidFill>
                                <a:latin typeface="Cambria Math" panose="02040503050406030204" charset="0"/>
                                <a:cs typeface="Cambria Math" panose="02040503050406030204" charset="0"/>
                                <a:sym typeface="+mn-ea"/>
                              </a:rPr>
                            </m:ctrlPr>
                          </m:sSupPr>
                          <m:e>
                            <m:r>
                              <a:rPr lang="en-US" altLang="zh-CN" sz="2800" i="1" dirty="0">
                                <a:solidFill>
                                  <a:srgbClr val="333333"/>
                                </a:solidFill>
                                <a:latin typeface="Cambria Math" panose="02040503050406030204" charset="0"/>
                                <a:cs typeface="Cambria Math" panose="02040503050406030204" charset="0"/>
                                <a:sym typeface="+mn-ea"/>
                              </a:rPr>
                              <m:t>𝑟</m:t>
                            </m:r>
                          </m:e>
                          <m:sup>
                            <m:r>
                              <a:rPr lang="en-US" altLang="zh-CN" sz="2800" i="1" dirty="0">
                                <a:solidFill>
                                  <a:srgbClr val="333333"/>
                                </a:solidFill>
                                <a:latin typeface="Cambria Math" panose="02040503050406030204" charset="0"/>
                                <a:cs typeface="Cambria Math" panose="02040503050406030204" charset="0"/>
                                <a:sym typeface="+mn-ea"/>
                              </a:rPr>
                              <m:t>3</m:t>
                            </m:r>
                          </m:sup>
                        </m:sSup>
                      </m:den>
                    </m:f>
                  </m:oMath>
                </a14:m>
                <a:r>
                  <a:rPr lang="en-US" altLang="zh-CN" sz="2800" dirty="0">
                    <a:solidFill>
                      <a:srgbClr val="333333"/>
                    </a:solidFill>
                    <a:latin typeface="Cambria Math" panose="02040503050406030204" charset="0"/>
                    <a:cs typeface="Cambria Math" panose="02040503050406030204" charset="0"/>
                    <a:sym typeface="+mn-ea"/>
                  </a:rPr>
                  <a:t>r</a:t>
                </a:r>
                <a:endParaRPr lang="en-US" altLang="zh-CN" sz="2800" dirty="0">
                  <a:solidFill>
                    <a:srgbClr val="333333"/>
                  </a:solidFill>
                  <a:latin typeface="Cambria Math" panose="02040503050406030204" charset="0"/>
                  <a:cs typeface="Cambria Math" panose="02040503050406030204" charset="0"/>
                  <a:sym typeface="+mn-ea"/>
                </a:endParaRPr>
              </a:p>
              <a:p>
                <a:pPr>
                  <a:lnSpc>
                    <a:spcPct val="150000"/>
                  </a:lnSpc>
                  <a:spcBef>
                    <a:spcPct val="0"/>
                  </a:spcBef>
                  <a:spcAft>
                    <a:spcPct val="0"/>
                  </a:spcAft>
                </a:pPr>
                <a:r>
                  <a:rPr lang="en-US" altLang="zh-CN" sz="2800" dirty="0">
                    <a:solidFill>
                      <a:srgbClr val="333333"/>
                    </a:solidFill>
                    <a:latin typeface="Cambria Math" panose="02040503050406030204" charset="0"/>
                    <a:cs typeface="Cambria Math" panose="02040503050406030204" charset="0"/>
                    <a:sym typeface="+mn-ea"/>
                  </a:rPr>
                  <a:t>r</a:t>
                </a:r>
                <a14:m>
                  <m:oMath xmlns:m="http://schemas.openxmlformats.org/officeDocument/2006/math">
                    <m:r>
                      <a:rPr lang="en-US" altLang="zh-CN" sz="2800" i="1" dirty="0">
                        <a:solidFill>
                          <a:srgbClr val="333333"/>
                        </a:solidFill>
                        <a:latin typeface="Cambria Math" panose="02040503050406030204" charset="0"/>
                        <a:cs typeface="Cambria Math" panose="02040503050406030204" charset="0"/>
                        <a:sym typeface="+mn-ea"/>
                      </a:rPr>
                      <m:t>=</m:t>
                    </m:r>
                    <m:r>
                      <a:rPr lang="en-US" altLang="zh-CN" sz="2800" i="1" dirty="0">
                        <a:solidFill>
                          <a:srgbClr val="333333"/>
                        </a:solidFill>
                        <a:latin typeface="Cambria Math" panose="02040503050406030204" charset="0"/>
                        <a:cs typeface="Cambria Math" panose="02040503050406030204" charset="0"/>
                        <a:sym typeface="+mn-ea"/>
                      </a:rPr>
                      <m:t>𝑂𝑀</m:t>
                    </m:r>
                  </m:oMath>
                </a14:m>
                <a:endParaRPr lang="en-US" altLang="zh-CN" sz="2800" i="1" dirty="0">
                  <a:solidFill>
                    <a:srgbClr val="333333"/>
                  </a:solidFill>
                  <a:latin typeface="Cambria Math" panose="02040503050406030204" charset="0"/>
                  <a:cs typeface="Cambria Math" panose="02040503050406030204" charset="0"/>
                  <a:sym typeface="+mn-ea"/>
                </a:endParaRPr>
              </a:p>
            </p:txBody>
          </p:sp>
        </mc:Choice>
        <mc:Fallback>
          <p:sp>
            <p:nvSpPr>
              <p:cNvPr id="4" name="矩形 3"/>
              <p:cNvSpPr>
                <a:spLocks noRot="1" noChangeAspect="1" noMove="1" noResize="1" noEditPoints="1" noAdjustHandles="1" noChangeArrowheads="1" noChangeShapeType="1" noTextEdit="1"/>
              </p:cNvSpPr>
              <p:nvPr>
                <p:custDataLst>
                  <p:tags r:id="rId16"/>
                </p:custDataLst>
              </p:nvPr>
            </p:nvSpPr>
            <p:spPr>
              <a:xfrm>
                <a:off x="1043940" y="1729105"/>
                <a:ext cx="2781935" cy="3509645"/>
              </a:xfrm>
              <a:prstGeom prst="rect">
                <a:avLst/>
              </a:prstGeom>
              <a:blipFill rotWithShape="1">
                <a:blip r:embed="rId17"/>
                <a:stretch>
                  <a:fillRect/>
                </a:stretch>
              </a:blipFill>
            </p:spPr>
            <p:txBody>
              <a:bodyPr/>
              <a:lstStyle/>
              <a:p>
                <a:r>
                  <a:rPr lang="zh-CN" altLang="en-US">
                    <a:noFill/>
                  </a:rPr>
                  <a:t> </a:t>
                </a:r>
              </a:p>
            </p:txBody>
          </p:sp>
        </mc:Fallback>
      </mc:AlternateContent>
      <p:graphicFrame>
        <p:nvGraphicFramePr>
          <p:cNvPr id="5" name="对象 4">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6" name="" r:id="rId18" imgW="114300" imgH="215900" progId="Equation.KSEE3">
                  <p:embed/>
                </p:oleObj>
              </mc:Choice>
              <mc:Fallback>
                <p:oleObj name="" r:id="rId18" imgW="114300" imgH="215900" progId="Equation.KSEE3">
                  <p:embed/>
                  <p:pic>
                    <p:nvPicPr>
                      <p:cNvPr id="0" name="图片 1025"/>
                      <p:cNvPicPr/>
                      <p:nvPr/>
                    </p:nvPicPr>
                    <p:blipFill>
                      <a:blip r:embed="rId19"/>
                      <a:stretch>
                        <a:fillRect/>
                      </a:stretch>
                    </p:blipFill>
                    <p:spPr>
                      <a:xfrm>
                        <a:off x="6038850" y="3321050"/>
                        <a:ext cx="1143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1" name="文本框 10"/>
              <p:cNvSpPr txBox="1"/>
              <p:nvPr/>
            </p:nvSpPr>
            <p:spPr>
              <a:xfrm>
                <a:off x="725170" y="5552440"/>
                <a:ext cx="10824210" cy="847725"/>
              </a:xfrm>
              <a:prstGeom prst="rect">
                <a:avLst/>
              </a:prstGeom>
              <a:noFill/>
            </p:spPr>
            <p:txBody>
              <a:bodyPr wrap="square" rtlCol="0">
                <a:spAutoFit/>
              </a:bodyPr>
              <a:p>
                <a:r>
                  <a:rPr lang="zh-CN" altLang="en-US" sz="2400">
                    <a:solidFill>
                      <a:schemeClr val="accent1">
                        <a:lumMod val="75000"/>
                      </a:schemeClr>
                    </a:solidFill>
                    <a:latin typeface="华文新魏" panose="02010800040101010101" charset="-122"/>
                    <a:ea typeface="华文新魏" panose="02010800040101010101" charset="-122"/>
                    <a:cs typeface="华文新魏" panose="02010800040101010101" charset="-122"/>
                  </a:rPr>
                  <a:t>场的数量</a:t>
                </a:r>
                <a:r>
                  <a:rPr lang="en-US" altLang="zh-CN" sz="2400">
                    <a:solidFill>
                      <a:schemeClr val="accent1">
                        <a:lumMod val="75000"/>
                      </a:schemeClr>
                    </a:solidFill>
                    <a:latin typeface="华文新魏" panose="02010800040101010101" charset="-122"/>
                    <a:ea typeface="华文新魏" panose="02010800040101010101" charset="-122"/>
                    <a:cs typeface="华文新魏" panose="02010800040101010101" charset="-122"/>
                  </a:rPr>
                  <a:t>/</a:t>
                </a:r>
                <a:r>
                  <a:rPr lang="zh-CN" altLang="en-US" sz="2400">
                    <a:solidFill>
                      <a:schemeClr val="accent1">
                        <a:lumMod val="75000"/>
                      </a:schemeClr>
                    </a:solidFill>
                    <a:latin typeface="华文新魏" panose="02010800040101010101" charset="-122"/>
                    <a:ea typeface="华文新魏" panose="02010800040101010101" charset="-122"/>
                    <a:cs typeface="华文新魏" panose="02010800040101010101" charset="-122"/>
                  </a:rPr>
                  <a:t>向量函数</a:t>
                </a:r>
                <a:r>
                  <a:rPr lang="en-US" altLang="zh-CN" sz="2400">
                    <a:solidFill>
                      <a:schemeClr val="accent1">
                        <a:lumMod val="75000"/>
                      </a:schemeClr>
                    </a:solidFill>
                    <a:latin typeface="华文新魏" panose="02010800040101010101" charset="-122"/>
                    <a:ea typeface="华文新魏" panose="02010800040101010101" charset="-122"/>
                    <a:cs typeface="华文新魏" panose="02010800040101010101" charset="-122"/>
                  </a:rPr>
                  <a:t>F</a:t>
                </a:r>
                <a:r>
                  <a:rPr lang="zh-CN" altLang="en-US" sz="2400">
                    <a:solidFill>
                      <a:schemeClr val="accent1">
                        <a:lumMod val="75000"/>
                      </a:schemeClr>
                    </a:solidFill>
                    <a:latin typeface="华文新魏" panose="02010800040101010101" charset="-122"/>
                    <a:ea typeface="华文新魏" panose="02010800040101010101" charset="-122"/>
                    <a:cs typeface="华文新魏" panose="02010800040101010101" charset="-122"/>
                  </a:rPr>
                  <a:t>，自变量是任意点</a:t>
                </a:r>
                <a:r>
                  <a:rPr lang="en-US" altLang="zh-CN" sz="2400">
                    <a:solidFill>
                      <a:schemeClr val="accent1">
                        <a:lumMod val="75000"/>
                      </a:schemeClr>
                    </a:solidFill>
                    <a:latin typeface="华文新魏" panose="02010800040101010101" charset="-122"/>
                    <a:ea typeface="华文新魏" panose="02010800040101010101" charset="-122"/>
                    <a:cs typeface="华文新魏" panose="02010800040101010101" charset="-122"/>
                  </a:rPr>
                  <a:t>M</a:t>
                </a:r>
                <a:r>
                  <a:rPr lang="zh-CN" altLang="en-US" sz="2400">
                    <a:solidFill>
                      <a:schemeClr val="accent1">
                        <a:lumMod val="75000"/>
                      </a:schemeClr>
                    </a:solidFill>
                    <a:latin typeface="华文新魏" panose="02010800040101010101" charset="-122"/>
                    <a:ea typeface="华文新魏" panose="02010800040101010101" charset="-122"/>
                    <a:cs typeface="华文新魏" panose="02010800040101010101" charset="-122"/>
                  </a:rPr>
                  <a:t>，应变量为数</a:t>
                </a:r>
                <a:r>
                  <a:rPr lang="en-US" altLang="zh-CN" sz="2400">
                    <a:solidFill>
                      <a:schemeClr val="accent1">
                        <a:lumMod val="75000"/>
                      </a:schemeClr>
                    </a:solidFill>
                    <a:latin typeface="华文新魏" panose="02010800040101010101" charset="-122"/>
                    <a:ea typeface="华文新魏" panose="02010800040101010101" charset="-122"/>
                    <a:cs typeface="华文新魏" panose="02010800040101010101" charset="-122"/>
                  </a:rPr>
                  <a:t>/</a:t>
                </a:r>
                <a:r>
                  <a:rPr lang="zh-CN" altLang="en-US" sz="2400">
                    <a:solidFill>
                      <a:schemeClr val="accent1">
                        <a:lumMod val="75000"/>
                      </a:schemeClr>
                    </a:solidFill>
                    <a:latin typeface="华文新魏" panose="02010800040101010101" charset="-122"/>
                    <a:ea typeface="华文新魏" panose="02010800040101010101" charset="-122"/>
                    <a:cs typeface="华文新魏" panose="02010800040101010101" charset="-122"/>
                  </a:rPr>
                  <a:t>向量，在物理中为了实现定量分析，我们引入坐标系来表示点</a:t>
                </a:r>
                <a:r>
                  <a:rPr lang="en-US" altLang="zh-CN" sz="2400">
                    <a:solidFill>
                      <a:schemeClr val="accent1">
                        <a:lumMod val="75000"/>
                      </a:schemeClr>
                    </a:solidFill>
                    <a:latin typeface="华文新魏" panose="02010800040101010101" charset="-122"/>
                    <a:ea typeface="华文新魏" panose="02010800040101010101" charset="-122"/>
                    <a:cs typeface="华文新魏" panose="02010800040101010101" charset="-122"/>
                  </a:rPr>
                  <a:t>M</a:t>
                </a:r>
                <a:r>
                  <a:rPr lang="zh-CN" altLang="en-US" sz="2400">
                    <a:solidFill>
                      <a:schemeClr val="accent1">
                        <a:lumMod val="75000"/>
                      </a:schemeClr>
                    </a:solidFill>
                    <a:latin typeface="华文新魏" panose="02010800040101010101" charset="-122"/>
                    <a:ea typeface="华文新魏" panose="02010800040101010101" charset="-122"/>
                    <a:cs typeface="华文新魏" panose="02010800040101010101" charset="-122"/>
                  </a:rPr>
                  <a:t>，这样就定义了从</a:t>
                </a:r>
                <a14:m>
                  <m:oMath xmlns:m="http://schemas.openxmlformats.org/officeDocument/2006/math">
                    <m:sSup>
                      <m:sSupPr>
                        <m:ctrlPr>
                          <a:rPr lang="en-US" altLang="zh-CN" sz="2400" i="1">
                            <a:solidFill>
                              <a:schemeClr val="accent1">
                                <a:lumMod val="75000"/>
                              </a:schemeClr>
                            </a:solidFill>
                            <a:latin typeface="Cambria Math" panose="02040503050406030204" charset="0"/>
                            <a:ea typeface="华文新魏" panose="02010800040101010101" charset="-122"/>
                            <a:cs typeface="Cambria Math" panose="02040503050406030204" charset="0"/>
                          </a:rPr>
                        </m:ctrlPr>
                      </m:sSupPr>
                      <m:e>
                        <m:r>
                          <a:rPr lang="en-US" altLang="zh-CN" sz="2400" i="1">
                            <a:solidFill>
                              <a:schemeClr val="accent1">
                                <a:lumMod val="75000"/>
                              </a:schemeClr>
                            </a:solidFill>
                            <a:latin typeface="Cambria Math" panose="02040503050406030204" charset="0"/>
                            <a:ea typeface="华文新魏" panose="02010800040101010101" charset="-122"/>
                            <a:cs typeface="Cambria Math" panose="02040503050406030204" charset="0"/>
                          </a:rPr>
                          <m:t>𝑅</m:t>
                        </m:r>
                      </m:e>
                      <m:sup>
                        <m:r>
                          <a:rPr lang="en-US" altLang="zh-CN" sz="2400" i="1">
                            <a:solidFill>
                              <a:schemeClr val="accent1">
                                <a:lumMod val="75000"/>
                              </a:schemeClr>
                            </a:solidFill>
                            <a:latin typeface="Cambria Math" panose="02040503050406030204" charset="0"/>
                            <a:ea typeface="MS Mincho" charset="0"/>
                            <a:cs typeface="Cambria Math" panose="02040503050406030204" charset="0"/>
                          </a:rPr>
                          <m:t>3</m:t>
                        </m:r>
                      </m:sup>
                    </m:sSup>
                    <m:r>
                      <a:rPr lang="en-US" altLang="zh-CN" sz="2400" i="1">
                        <a:solidFill>
                          <a:schemeClr val="accent1">
                            <a:lumMod val="75000"/>
                          </a:schemeClr>
                        </a:solidFill>
                        <a:latin typeface="Cambria Math" panose="02040503050406030204" charset="0"/>
                        <a:ea typeface="华文新魏" panose="02010800040101010101" charset="-122"/>
                        <a:cs typeface="Cambria Math" panose="02040503050406030204" charset="0"/>
                      </a:rPr>
                      <m:t> </m:t>
                    </m:r>
                  </m:oMath>
                </a14:m>
                <a:r>
                  <a:rPr lang="en-US" altLang="zh-CN" sz="2400" i="1">
                    <a:solidFill>
                      <a:schemeClr val="accent1">
                        <a:lumMod val="75000"/>
                      </a:schemeClr>
                    </a:solidFill>
                    <a:latin typeface="Cambria Math" panose="02040503050406030204" charset="0"/>
                    <a:ea typeface="华文新魏" panose="02010800040101010101" charset="-122"/>
                    <a:cs typeface="Cambria Math" panose="02040503050406030204" charset="0"/>
                  </a:rPr>
                  <a:t>→</a:t>
                </a:r>
                <a:r>
                  <a:rPr lang="en-US" altLang="zh-CN" sz="2400" i="1">
                    <a:solidFill>
                      <a:schemeClr val="accent1">
                        <a:lumMod val="75000"/>
                      </a:schemeClr>
                    </a:solidFill>
                    <a:latin typeface="Cambria Math" panose="02040503050406030204" charset="0"/>
                    <a:ea typeface="华文新魏" panose="02010800040101010101" charset="-122"/>
                    <a:cs typeface="Cambria Math" panose="02040503050406030204" charset="0"/>
                  </a:rPr>
                  <a:t> </a:t>
                </a:r>
                <a14:m>
                  <m:oMath xmlns:m="http://schemas.openxmlformats.org/officeDocument/2006/math">
                    <m:sSup>
                      <m:sSupPr>
                        <m:ctrlPr>
                          <a:rPr lang="en-US" altLang="zh-CN" sz="2400" i="1">
                            <a:solidFill>
                              <a:schemeClr val="accent1">
                                <a:lumMod val="75000"/>
                              </a:schemeClr>
                            </a:solidFill>
                            <a:latin typeface="Cambria Math" panose="02040503050406030204" charset="0"/>
                            <a:ea typeface="华文新魏" panose="02010800040101010101" charset="-122"/>
                            <a:cs typeface="Cambria Math" panose="02040503050406030204" charset="0"/>
                          </a:rPr>
                        </m:ctrlPr>
                      </m:sSupPr>
                      <m:e>
                        <m:r>
                          <a:rPr lang="en-US" altLang="zh-CN" sz="2400" i="1">
                            <a:solidFill>
                              <a:schemeClr val="accent1">
                                <a:lumMod val="75000"/>
                              </a:schemeClr>
                            </a:solidFill>
                            <a:latin typeface="Cambria Math" panose="02040503050406030204" charset="0"/>
                            <a:ea typeface="华文新魏" panose="02010800040101010101" charset="-122"/>
                            <a:cs typeface="Cambria Math" panose="02040503050406030204" charset="0"/>
                          </a:rPr>
                          <m:t>𝑅</m:t>
                        </m:r>
                      </m:e>
                      <m:sup>
                        <m:r>
                          <a:rPr lang="en-US" altLang="zh-CN" sz="2400" i="1">
                            <a:solidFill>
                              <a:schemeClr val="accent1">
                                <a:lumMod val="75000"/>
                              </a:schemeClr>
                            </a:solidFill>
                            <a:latin typeface="Cambria Math" panose="02040503050406030204" charset="0"/>
                            <a:ea typeface="华文新魏" panose="02010800040101010101" charset="-122"/>
                            <a:cs typeface="Cambria Math" panose="02040503050406030204" charset="0"/>
                          </a:rPr>
                          <m:t>3</m:t>
                        </m:r>
                      </m:sup>
                    </m:sSup>
                  </m:oMath>
                </a14:m>
                <a:r>
                  <a:rPr lang="zh-CN" altLang="en-US" sz="2400">
                    <a:solidFill>
                      <a:schemeClr val="accent1">
                        <a:lumMod val="75000"/>
                      </a:schemeClr>
                    </a:solidFill>
                    <a:latin typeface="Cambria Math" panose="02040503050406030204" charset="0"/>
                    <a:ea typeface="华文新魏" panose="02010800040101010101" charset="-122"/>
                    <a:cs typeface="Cambria Math" panose="02040503050406030204" charset="0"/>
                  </a:rPr>
                  <a:t>的函数</a:t>
                </a:r>
                <a:r>
                  <a:rPr lang="en-US" altLang="zh-CN" sz="2400">
                    <a:solidFill>
                      <a:schemeClr val="accent1">
                        <a:lumMod val="75000"/>
                      </a:schemeClr>
                    </a:solidFill>
                    <a:latin typeface="Cambria Math" panose="02040503050406030204" charset="0"/>
                    <a:ea typeface="华文新魏" panose="02010800040101010101" charset="-122"/>
                    <a:cs typeface="Cambria Math" panose="02040503050406030204" charset="0"/>
                  </a:rPr>
                  <a:t>F</a:t>
                </a:r>
                <a:endParaRPr lang="en-US" altLang="zh-CN" sz="2400">
                  <a:solidFill>
                    <a:schemeClr val="accent1">
                      <a:lumMod val="75000"/>
                    </a:schemeClr>
                  </a:solidFill>
                  <a:latin typeface="Cambria Math" panose="02040503050406030204" charset="0"/>
                  <a:ea typeface="华文新魏" panose="02010800040101010101" charset="-122"/>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725170" y="5552440"/>
                <a:ext cx="10824210" cy="847725"/>
              </a:xfrm>
              <a:prstGeom prst="rect">
                <a:avLst/>
              </a:prstGeom>
              <a:blipFill rotWithShape="1">
                <a:blip r:embed="rId20"/>
                <a:stretch>
                  <a:fillRect/>
                </a:stretch>
              </a:blipFill>
            </p:spPr>
            <p:txBody>
              <a:bodyPr/>
              <a:lstStyle/>
              <a:p>
                <a:r>
                  <a:rPr lang="zh-CN" altLang="en-US">
                    <a:noFill/>
                  </a:rPr>
                  <a:t> </a:t>
                </a:r>
              </a:p>
            </p:txBody>
          </p:sp>
        </mc:Fallback>
      </mc:AlternateContent>
    </p:spTree>
    <p:custDataLst>
      <p:tags r:id="rId2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1633855"/>
            <a:ext cx="2563495" cy="2598420"/>
          </a:xfrm>
        </p:spPr>
        <p:txBody>
          <a:bodyPr anchor="b" anchorCtr="0"/>
          <a:lstStyle/>
          <a:p>
            <a:pPr algn="ctr"/>
            <a:r>
              <a:rPr lang="en-US" altLang="zh-CN" sz="3600">
                <a:latin typeface="华文中宋" panose="02010600040101010101" charset="-122"/>
                <a:ea typeface="华文中宋" panose="02010600040101010101" charset="-122"/>
              </a:rPr>
              <a:t>02</a:t>
            </a:r>
            <a:r>
              <a:rPr lang="zh-CN" altLang="en-US" sz="3600">
                <a:latin typeface="华文中宋" panose="02010600040101010101" charset="-122"/>
                <a:ea typeface="华文中宋" panose="02010600040101010101" charset="-122"/>
              </a:rPr>
              <a:t>向量场的</a:t>
            </a:r>
            <a:br>
              <a:rPr lang="zh-CN" altLang="en-US" sz="3600">
                <a:latin typeface="华文中宋" panose="02010600040101010101" charset="-122"/>
                <a:ea typeface="华文中宋" panose="02010600040101010101" charset="-122"/>
              </a:rPr>
            </a:br>
            <a:r>
              <a:rPr lang="zh-CN" altLang="en-US" sz="3600">
                <a:latin typeface="华文中宋" panose="02010600040101010101" charset="-122"/>
                <a:ea typeface="华文中宋" panose="02010600040101010101" charset="-122"/>
              </a:rPr>
              <a:t>通量与散度</a:t>
            </a:r>
            <a:br>
              <a:rPr lang="zh-CN" altLang="en-US" sz="3600">
                <a:latin typeface="华文中宋" panose="02010600040101010101" charset="-122"/>
                <a:ea typeface="华文中宋" panose="02010600040101010101" charset="-122"/>
              </a:rPr>
            </a:br>
            <a:endParaRPr lang="zh-CN" altLang="en-US" sz="3600">
              <a:latin typeface="华文中宋" panose="02010600040101010101" charset="-122"/>
              <a:ea typeface="华文中宋" panose="02010600040101010101" charset="-122"/>
            </a:endParaRPr>
          </a:p>
        </p:txBody>
      </p:sp>
      <p:sp>
        <p:nvSpPr>
          <p:cNvPr id="4" name="正文"/>
          <p:cNvSpPr txBox="1"/>
          <p:nvPr>
            <p:custDataLst>
              <p:tags r:id="rId2"/>
            </p:custDataLst>
          </p:nvPr>
        </p:nvSpPr>
        <p:spPr>
          <a:xfrm>
            <a:off x="3763010" y="1741170"/>
            <a:ext cx="6567805" cy="1219200"/>
          </a:xfrm>
          <a:prstGeom prst="rect">
            <a:avLst/>
          </a:prstGeom>
          <a:noFill/>
        </p:spPr>
        <p:txBody>
          <a:bodyPr wrap="square" lIns="90170" tIns="46990" rIns="90170" bIns="46990" rtlCol="0" anchor="ctr" anchorCtr="0">
            <a:normAutofit/>
          </a:bodyPr>
          <a:lstStyle/>
          <a:p>
            <a:pPr indent="0" algn="just" fontAlgn="auto">
              <a:lnSpc>
                <a:spcPct val="140000"/>
              </a:lnSpc>
            </a:pP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设</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F</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为区域Ω上的一个向量场，</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是区域中的一张光滑曲面，</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的单位法向量为</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n</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，则称</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F</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沿</a:t>
            </a:r>
            <a:r>
              <a:rPr lang="en-US" altLang="zh-CN"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的第二型曲面积分</a:t>
            </a:r>
            <a:endParaRPr lang="zh-CN" altLang="en-US" sz="2000"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p:txBody>
      </p:sp>
      <p:sp>
        <p:nvSpPr>
          <p:cNvPr id="3" name="矩形 2"/>
          <p:cNvSpPr/>
          <p:nvPr>
            <p:custDataLst>
              <p:tags r:id="rId3"/>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任意多边形 6"/>
          <p:cNvSpPr/>
          <p:nvPr>
            <p:custDataLst>
              <p:tags r:id="rId4"/>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 name="文本框 4"/>
          <p:cNvSpPr txBox="1"/>
          <p:nvPr/>
        </p:nvSpPr>
        <p:spPr>
          <a:xfrm>
            <a:off x="5147310" y="1265555"/>
            <a:ext cx="3259455" cy="645160"/>
          </a:xfrm>
          <a:prstGeom prst="rect">
            <a:avLst/>
          </a:prstGeom>
          <a:noFill/>
        </p:spPr>
        <p:txBody>
          <a:bodyPr wrap="square" rtlCol="0">
            <a:spAutoFit/>
          </a:bodyPr>
          <a:p>
            <a:pPr algn="ctr"/>
            <a:r>
              <a:rPr lang="zh-CN" altLang="en-US" sz="3600">
                <a:latin typeface="华文新魏" panose="02010800040101010101" charset="-122"/>
                <a:ea typeface="华文新魏" panose="02010800040101010101" charset="-122"/>
              </a:rPr>
              <a:t>通量定义</a:t>
            </a:r>
            <a:endParaRPr lang="zh-CN" altLang="en-US" sz="3600">
              <a:latin typeface="华文新魏" panose="02010800040101010101" charset="-122"/>
              <a:ea typeface="华文新魏" panose="02010800040101010101" charset="-122"/>
            </a:endParaRPr>
          </a:p>
        </p:txBody>
      </p:sp>
      <p:sp>
        <p:nvSpPr>
          <p:cNvPr id="6" name="文本框 5"/>
          <p:cNvSpPr txBox="1"/>
          <p:nvPr/>
        </p:nvSpPr>
        <p:spPr>
          <a:xfrm>
            <a:off x="3763010" y="4465320"/>
            <a:ext cx="6296025" cy="39878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为向量场</a:t>
            </a:r>
            <a:r>
              <a:rPr lang="en-US" altLang="zh-CN" sz="2000">
                <a:latin typeface="华文中宋" panose="02010600040101010101" charset="-122"/>
                <a:ea typeface="华文中宋" panose="02010600040101010101" charset="-122"/>
                <a:cs typeface="华文中宋" panose="02010600040101010101" charset="-122"/>
              </a:rPr>
              <a:t>F</a:t>
            </a:r>
            <a:r>
              <a:rPr lang="zh-CN" altLang="en-US" sz="2000">
                <a:latin typeface="华文中宋" panose="02010600040101010101" charset="-122"/>
                <a:ea typeface="华文中宋" panose="02010600040101010101" charset="-122"/>
                <a:cs typeface="华文中宋" panose="02010600040101010101" charset="-122"/>
              </a:rPr>
              <a:t>穿过曲面</a:t>
            </a:r>
            <a:r>
              <a:rPr lang="en-US" altLang="zh-CN" sz="2000">
                <a:latin typeface="华文中宋" panose="02010600040101010101" charset="-122"/>
                <a:ea typeface="华文中宋" panose="02010600040101010101" charset="-122"/>
                <a:cs typeface="华文中宋" panose="02010600040101010101" charset="-122"/>
              </a:rPr>
              <a:t>S</a:t>
            </a:r>
            <a:r>
              <a:rPr lang="zh-CN" altLang="en-US" sz="2000">
                <a:latin typeface="华文中宋" panose="02010600040101010101" charset="-122"/>
                <a:ea typeface="华文中宋" panose="02010600040101010101" charset="-122"/>
                <a:cs typeface="华文中宋" panose="02010600040101010101" charset="-122"/>
              </a:rPr>
              <a:t>的</a:t>
            </a:r>
            <a:r>
              <a:rPr lang="zh-CN" altLang="en-US" sz="2000" b="1">
                <a:solidFill>
                  <a:schemeClr val="accent1">
                    <a:lumMod val="75000"/>
                  </a:schemeClr>
                </a:solidFill>
                <a:latin typeface="华文中宋" panose="02010600040101010101" charset="-122"/>
                <a:ea typeface="华文中宋" panose="02010600040101010101" charset="-122"/>
                <a:cs typeface="华文中宋" panose="02010600040101010101" charset="-122"/>
              </a:rPr>
              <a:t>通量</a:t>
            </a:r>
            <a:endParaRPr lang="zh-CN" altLang="en-US" sz="2000" b="1">
              <a:solidFill>
                <a:schemeClr val="accent1">
                  <a:lumMod val="75000"/>
                </a:schemeClr>
              </a:solidFill>
              <a:latin typeface="华文中宋" panose="02010600040101010101" charset="-122"/>
              <a:ea typeface="华文中宋" panose="02010600040101010101" charset="-122"/>
              <a:cs typeface="华文中宋" panose="02010600040101010101" charset="-122"/>
            </a:endParaRPr>
          </a:p>
        </p:txBody>
      </p:sp>
      <mc:AlternateContent xmlns:mc="http://schemas.openxmlformats.org/markup-compatibility/2006">
        <mc:Choice xmlns:a14="http://schemas.microsoft.com/office/drawing/2010/main" Requires="a14">
          <p:sp>
            <p:nvSpPr>
              <p:cNvPr id="9" name="文本框 8"/>
              <p:cNvSpPr txBox="1"/>
              <p:nvPr/>
            </p:nvSpPr>
            <p:spPr>
              <a:xfrm>
                <a:off x="5090096" y="3240024"/>
                <a:ext cx="1981200" cy="7334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𝑆</m:t>
                          </m:r>
                        </m:sub>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𝑑𝑆</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e>
                      </m:nary>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5090096" y="3240024"/>
                <a:ext cx="1981200" cy="733425"/>
              </a:xfrm>
              <a:prstGeom prst="rect">
                <a:avLst/>
              </a:prstGeom>
              <a:blipFill rotWithShape="1">
                <a:blip r:embed="rId5"/>
                <a:stretch>
                  <a:fillRect l="-29" t="-35" r="29"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7008431" y="3241294"/>
                <a:ext cx="2258060" cy="7334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𝑆</m:t>
                          </m:r>
                        </m:sub>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𝑑</m:t>
                          </m:r>
                          <m:r>
                            <a:rPr lang="en-US" altLang="zh-CN" i="1">
                              <a:latin typeface="Cambria Math" panose="02040503050406030204" charset="0"/>
                              <a:ea typeface="微软雅黑" panose="020B0503020204020204" charset="-122"/>
                              <a:cs typeface="Cambria Math" panose="02040503050406030204" charset="0"/>
                            </a:rPr>
                            <m:t>𝜎</m:t>
                          </m:r>
                        </m:e>
                      </m:nary>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7008431" y="3241294"/>
                <a:ext cx="2258060" cy="733425"/>
              </a:xfrm>
              <a:prstGeom prst="rect">
                <a:avLst/>
              </a:prstGeom>
              <a:blipFill rotWithShape="1">
                <a:blip r:embed="rId6"/>
                <a:stretch>
                  <a:fillRect l="-25" t="-35" r="25" b="35"/>
                </a:stretch>
              </a:blipFill>
            </p:spPr>
            <p:txBody>
              <a:bodyPr/>
              <a:lstStyle/>
              <a:p>
                <a:r>
                  <a:rPr lang="zh-CN" altLang="en-US">
                    <a:noFill/>
                  </a:rPr>
                  <a:t> </a:t>
                </a:r>
              </a:p>
            </p:txBody>
          </p:sp>
        </mc:Fallback>
      </mc:AlternateContent>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833870" y="347345"/>
            <a:ext cx="4627245" cy="5955665"/>
          </a:xfrm>
          <a:prstGeom prst="rect">
            <a:avLst/>
          </a:prstGeom>
          <a:noFill/>
        </p:spPr>
      </p:pic>
      <p:sp>
        <p:nvSpPr>
          <p:cNvPr id="9" name="矩形 8"/>
          <p:cNvSpPr/>
          <p:nvPr>
            <p:custDataLst>
              <p:tags r:id="rId2"/>
            </p:custDataLst>
          </p:nvPr>
        </p:nvSpPr>
        <p:spPr>
          <a:xfrm>
            <a:off x="205105" y="3914140"/>
            <a:ext cx="6421755" cy="238950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6" name="标题 5"/>
          <p:cNvSpPr>
            <a:spLocks noGrp="1"/>
          </p:cNvSpPr>
          <p:nvPr>
            <p:ph type="title"/>
            <p:custDataLst>
              <p:tags r:id="rId3"/>
            </p:custDataLst>
          </p:nvPr>
        </p:nvSpPr>
        <p:spPr>
          <a:xfrm>
            <a:off x="205105" y="415925"/>
            <a:ext cx="6421120" cy="1123315"/>
          </a:xfrm>
        </p:spPr>
        <p:txBody>
          <a:bodyPr lIns="36195"/>
          <a:lstStyle/>
          <a:p>
            <a:r>
              <a:rPr lang="zh-CN" altLang="en-US" sz="3200" dirty="0">
                <a:solidFill>
                  <a:schemeClr val="tx1"/>
                </a:solidFill>
                <a:latin typeface="华文中宋" panose="02010600040101010101" charset="-122"/>
                <a:ea typeface="华文中宋" panose="02010600040101010101" charset="-122"/>
              </a:rPr>
              <a:t>对于封闭曲面，我们规定单位法向量指向外侧，即外侧为正侧</a:t>
            </a:r>
            <a:endParaRPr lang="zh-CN" altLang="en-US" sz="3200" dirty="0">
              <a:solidFill>
                <a:schemeClr val="tx1"/>
              </a:solidFill>
              <a:latin typeface="华文中宋" panose="02010600040101010101" charset="-122"/>
              <a:ea typeface="华文中宋" panose="02010600040101010101" charset="-122"/>
            </a:endParaRPr>
          </a:p>
        </p:txBody>
      </p:sp>
      <p:sp>
        <p:nvSpPr>
          <p:cNvPr id="7" name="文本占位符 6"/>
          <p:cNvSpPr>
            <a:spLocks noGrp="1"/>
          </p:cNvSpPr>
          <p:nvPr>
            <p:ph type="body" idx="1"/>
            <p:custDataLst>
              <p:tags r:id="rId4"/>
            </p:custDataLst>
          </p:nvPr>
        </p:nvSpPr>
        <p:spPr>
          <a:xfrm>
            <a:off x="205105" y="1851025"/>
            <a:ext cx="6513195" cy="536575"/>
          </a:xfrm>
          <a:gradFill>
            <a:gsLst>
              <a:gs pos="100000">
                <a:schemeClr val="accent1">
                  <a:lumMod val="80000"/>
                  <a:lumOff val="20000"/>
                </a:schemeClr>
              </a:gs>
              <a:gs pos="34000">
                <a:schemeClr val="accent1"/>
              </a:gs>
            </a:gsLst>
            <a:lin ang="18900000" scaled="0"/>
          </a:gradFill>
        </p:spPr>
        <p:txBody>
          <a:bodyPr lIns="431800" tIns="36195" bIns="0">
            <a:noAutofit/>
          </a:bodyPr>
          <a:lstStyle/>
          <a:p>
            <a:pPr algn="ctr"/>
            <a:r>
              <a:rPr lang="zh-CN" altLang="en-US" dirty="0">
                <a:solidFill>
                  <a:srgbClr val="FFFFFF"/>
                </a:solidFill>
                <a:latin typeface="+mn-lt"/>
              </a:rPr>
              <a:t>电场实例</a:t>
            </a:r>
            <a:endParaRPr lang="zh-CN" altLang="en-US" dirty="0">
              <a:solidFill>
                <a:srgbClr val="FFFFFF"/>
              </a:solidFill>
              <a:latin typeface="+mn-lt"/>
            </a:endParaRPr>
          </a:p>
        </p:txBody>
      </p:sp>
      <mc:AlternateContent xmlns:mc="http://schemas.openxmlformats.org/markup-compatibility/2006">
        <mc:Choice xmlns:a14="http://schemas.microsoft.com/office/drawing/2010/main" Requires="a14">
          <p:sp>
            <p:nvSpPr>
              <p:cNvPr id="10" name="正文"/>
              <p:cNvSpPr txBox="1"/>
              <p:nvPr>
                <p:custDataLst>
                  <p:tags r:id="rId5"/>
                </p:custDataLst>
              </p:nvPr>
            </p:nvSpPr>
            <p:spPr>
              <a:xfrm>
                <a:off x="349250" y="4070350"/>
                <a:ext cx="6129655" cy="2079625"/>
              </a:xfrm>
              <a:prstGeom prst="rect">
                <a:avLst/>
              </a:prstGeom>
              <a:noFill/>
            </p:spPr>
            <p:txBody>
              <a:bodyPr wrap="square" lIns="0" tIns="0" rIns="0" bIns="0" rtlCol="0" anchor="t" anchorCtr="0">
                <a:noAutofit/>
              </a:bodyPr>
              <a:lstStyle/>
              <a:p>
                <a:pPr indent="0" algn="l" fontAlgn="auto">
                  <a:lnSpc>
                    <a:spcPct val="130000"/>
                  </a:lnSpc>
                  <a:buNone/>
                </a:pP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2</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有上述讨论可知：当某一曲面的通量大于</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0</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时意味着穿过</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流向外面的流量大于从外部穿过</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流入里面的流量，这表明</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中必定包含了可供给流体的源泉（为什么？）</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如果没有源泉，那么穿过</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进入的流量必然穿出</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或被排泄流体的排孔吸收，那么通量应该</a:t>
                </a:r>
                <a14:m>
                  <m:oMath xmlns:m="http://schemas.openxmlformats.org/officeDocument/2006/math">
                    <m:r>
                      <a:rPr lang="en-US" altLang="zh-CN" sz="1600" i="1" spc="150" dirty="0">
                        <a:solidFill>
                          <a:schemeClr val="tx1">
                            <a:lumMod val="85000"/>
                            <a:lumOff val="15000"/>
                          </a:schemeClr>
                        </a:solidFill>
                        <a:latin typeface="Cambria Math" panose="02040503050406030204" charset="0"/>
                        <a:ea typeface="MS Mincho" charset="0"/>
                        <a:cs typeface="Cambria Math" panose="02040503050406030204" charset="0"/>
                        <a:sym typeface="+mn-ea"/>
                      </a:rPr>
                      <m:t>≤</m:t>
                    </m:r>
                  </m:oMath>
                </a14:m>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0</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a:t>
                </a:r>
                <a:endPar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buNone/>
                </a:pP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同理：当通量小于</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0</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时，</a:t>
                </a:r>
                <a:r>
                  <a:rPr lang="en-US" altLang="zh-CN"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中必定包含排泄流体的排孔。</a:t>
                </a:r>
                <a:endPar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buNone/>
                </a:pPr>
                <a:r>
                  <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电场高斯定理就是该分析的一个实例，也是一个佐证。</a:t>
                </a:r>
                <a:endParaRPr lang="zh-CN" altLang="en-US" sz="16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p:txBody>
          </p:sp>
        </mc:Choice>
        <mc:Fallback>
          <p:sp>
            <p:nvSpPr>
              <p:cNvPr id="10" name="正文"/>
              <p:cNvSpPr txBox="1">
                <a:spLocks noRot="1" noChangeAspect="1" noMove="1" noResize="1" noEditPoints="1" noAdjustHandles="1" noChangeArrowheads="1" noChangeShapeType="1" noTextEdit="1"/>
              </p:cNvSpPr>
              <p:nvPr>
                <p:custDataLst>
                  <p:tags r:id="rId6"/>
                </p:custDataLst>
              </p:nvPr>
            </p:nvSpPr>
            <p:spPr>
              <a:xfrm>
                <a:off x="349250" y="4070350"/>
                <a:ext cx="6129655" cy="2079625"/>
              </a:xfrm>
              <a:prstGeom prst="rect">
                <a:avLst/>
              </a:prstGeom>
              <a:blipFill rotWithShape="1">
                <a:blip r:embed="rId7"/>
                <a:stretch>
                  <a:fillRect b="-66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正文"/>
              <p:cNvSpPr txBox="1"/>
              <p:nvPr>
                <p:custDataLst>
                  <p:tags r:id="rId8"/>
                </p:custDataLst>
              </p:nvPr>
            </p:nvSpPr>
            <p:spPr>
              <a:xfrm>
                <a:off x="290195" y="2505710"/>
                <a:ext cx="6503035" cy="1638935"/>
              </a:xfrm>
              <a:prstGeom prst="rect">
                <a:avLst/>
              </a:prstGeom>
              <a:noFill/>
            </p:spPr>
            <p:txBody>
              <a:bodyPr wrap="square" lIns="0" tIns="0" rIns="0" bIns="0" rtlCol="0" anchor="t" anchorCtr="0">
                <a:normAutofit/>
              </a:bodyPr>
              <a:lstStyle/>
              <a:p>
                <a:pPr indent="0" algn="l" fontAlgn="auto">
                  <a:lnSpc>
                    <a:spcPct val="130000"/>
                  </a:lnSpc>
                  <a:buNone/>
                </a:pPr>
                <a:r>
                  <a:rPr lang="en-US" altLang="zh-CN" sz="1400" spc="150" dirty="0">
                    <a:solidFill>
                      <a:schemeClr val="tx1">
                        <a:lumMod val="85000"/>
                        <a:lumOff val="15000"/>
                      </a:schemeClr>
                    </a:solidFill>
                    <a:ea typeface="微软雅黑" panose="020B0503020204020204" charset="-122"/>
                    <a:sym typeface="+mn-ea"/>
                  </a:rPr>
                  <a:t>1</a:t>
                </a:r>
                <a:r>
                  <a:rPr lang="zh-CN" altLang="en-US" sz="1400" spc="150" dirty="0">
                    <a:solidFill>
                      <a:schemeClr val="tx1">
                        <a:lumMod val="85000"/>
                        <a:lumOff val="15000"/>
                      </a:schemeClr>
                    </a:solidFill>
                    <a:ea typeface="微软雅黑" panose="020B0503020204020204" charset="-122"/>
                    <a:sym typeface="+mn-ea"/>
                  </a:rPr>
                  <a:t>电场线由里向外穿出，意味着</a:t>
                </a:r>
                <a:r>
                  <a:rPr lang="en-US" altLang="zh-CN" sz="1400" spc="150" dirty="0">
                    <a:solidFill>
                      <a:schemeClr val="tx1">
                        <a:lumMod val="85000"/>
                        <a:lumOff val="15000"/>
                      </a:schemeClr>
                    </a:solidFill>
                    <a:ea typeface="微软雅黑" panose="020B0503020204020204" charset="-122"/>
                    <a:sym typeface="+mn-ea"/>
                  </a:rPr>
                  <a:t> E(M)</a:t>
                </a:r>
                <a14:m>
                  <m:oMath xmlns:m="http://schemas.openxmlformats.org/officeDocument/2006/math">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𝑛</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𝑀</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)&gt;</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0</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 </m:t>
                    </m:r>
                  </m:oMath>
                </a14:m>
                <a:r>
                  <a:rPr lang="zh-CN" altLang="en-US" sz="1400"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，此时一小块电场强度通量</a:t>
                </a:r>
                <a:r>
                  <a:rPr lang="en-US" altLang="zh-CN" sz="1400"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&gt;0</a:t>
                </a:r>
                <a:r>
                  <a:rPr lang="zh-CN" altLang="en-US" sz="1400"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，因此流体穿过该点</a:t>
                </a:r>
                <a:r>
                  <a:rPr lang="en-US" altLang="zh-CN" sz="1400"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a:t>
                </a:r>
                <a:r>
                  <a:rPr lang="zh-CN" altLang="en-US" sz="1400"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小曲面块的是正流量；同理</a:t>
                </a:r>
                <a:r>
                  <a:rPr lang="en-US" altLang="zh-CN" sz="1400" spc="150" dirty="0">
                    <a:solidFill>
                      <a:schemeClr val="tx1">
                        <a:lumMod val="85000"/>
                        <a:lumOff val="15000"/>
                      </a:schemeClr>
                    </a:solidFill>
                    <a:ea typeface="微软雅黑" panose="020B0503020204020204" charset="-122"/>
                    <a:sym typeface="+mn-ea"/>
                  </a:rPr>
                  <a:t>E(M)</a:t>
                </a:r>
                <a14:m>
                  <m:oMath xmlns:m="http://schemas.openxmlformats.org/officeDocument/2006/math">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𝑛</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𝑀</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)&lt;</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0</m:t>
                    </m:r>
                    <m:r>
                      <a:rPr lang="en-US" altLang="zh-CN" sz="1400" i="1"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m:t> </m:t>
                    </m:r>
                  </m:oMath>
                </a14:m>
                <a:r>
                  <a:rPr lang="zh-CN" altLang="en-US" sz="1400" spc="150" dirty="0">
                    <a:solidFill>
                      <a:schemeClr val="tx1">
                        <a:lumMod val="85000"/>
                        <a:lumOff val="15000"/>
                      </a:schemeClr>
                    </a:solidFill>
                    <a:latin typeface="Cambria Math" panose="02040503050406030204" charset="0"/>
                    <a:ea typeface="微软雅黑" panose="020B0503020204020204" charset="-122"/>
                    <a:cs typeface="Cambria Math" panose="02040503050406030204" charset="0"/>
                    <a:sym typeface="+mn-ea"/>
                  </a:rPr>
                  <a:t>时</a:t>
                </a:r>
                <a:r>
                  <a:rPr lang="zh-CN" altLang="en-US" sz="14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流体穿过该点</a:t>
                </a:r>
                <a:r>
                  <a:rPr lang="en-US" altLang="zh-CN" sz="14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小曲面块的是负流量。</a:t>
                </a:r>
                <a:endParaRPr lang="zh-CN" altLang="en-US" sz="14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indent="0" algn="l" fontAlgn="auto">
                  <a:lnSpc>
                    <a:spcPct val="130000"/>
                  </a:lnSpc>
                  <a:buNone/>
                </a:pPr>
                <a:r>
                  <a:rPr lang="zh-CN" altLang="en-US" sz="14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易知：通量就是流体穿过曲面</a:t>
                </a:r>
                <a:r>
                  <a:rPr lang="en-US" altLang="zh-CN" sz="14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S</a:t>
                </a:r>
                <a:r>
                  <a:rPr lang="zh-CN" altLang="en-US" sz="14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的正负流量的代数和。</a:t>
                </a:r>
                <a:endParaRPr lang="en-US" altLang="zh-CN" sz="1400" i="1"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buNone/>
                </a:pPr>
                <a:endParaRPr lang="en-US" altLang="zh-CN" sz="1400" spc="150" dirty="0">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p:txBody>
          </p:sp>
        </mc:Choice>
        <mc:Fallback>
          <p:sp>
            <p:nvSpPr>
              <p:cNvPr id="2" name="正文"/>
              <p:cNvSpPr txBox="1">
                <a:spLocks noRot="1" noChangeAspect="1" noMove="1" noResize="1" noEditPoints="1" noAdjustHandles="1" noChangeArrowheads="1" noChangeShapeType="1" noTextEdit="1"/>
              </p:cNvSpPr>
              <p:nvPr>
                <p:custDataLst>
                  <p:tags r:id="rId9"/>
                </p:custDataLst>
              </p:nvPr>
            </p:nvSpPr>
            <p:spPr>
              <a:xfrm>
                <a:off x="290195" y="2505710"/>
                <a:ext cx="6503035" cy="1638935"/>
              </a:xfrm>
              <a:prstGeom prst="rect">
                <a:avLst/>
              </a:prstGeom>
              <a:blipFill rotWithShape="1">
                <a:blip r:embed="rId10"/>
                <a:stretch>
                  <a:fillRect/>
                </a:stretch>
              </a:blipFill>
            </p:spPr>
            <p:txBody>
              <a:bodyPr/>
              <a:lstStyle/>
              <a:p>
                <a:r>
                  <a:rPr lang="zh-CN" altLang="en-US">
                    <a:noFill/>
                  </a:rPr>
                  <a:t> </a:t>
                </a:r>
              </a:p>
            </p:txBody>
          </p:sp>
        </mc:Fallback>
      </mc:AlternateContent>
    </p:spTree>
    <p:custDataLst>
      <p:tags r:id="rId1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95960" y="360045"/>
            <a:ext cx="6229985" cy="934720"/>
          </a:xfrm>
        </p:spPr>
        <p:txBody>
          <a:bodyPr/>
          <a:lstStyle/>
          <a:p>
            <a:pPr algn="ctr"/>
            <a:r>
              <a:rPr lang="zh-CN" altLang="en-US" sz="4400">
                <a:latin typeface="华文新魏" panose="02010800040101010101" charset="-122"/>
                <a:ea typeface="华文新魏" panose="02010800040101010101" charset="-122"/>
              </a:rPr>
              <a:t>电场高斯定理再理解</a:t>
            </a:r>
            <a:endParaRPr lang="zh-CN" altLang="en-US" sz="4400">
              <a:latin typeface="华文新魏" panose="02010800040101010101" charset="-122"/>
              <a:ea typeface="华文新魏" panose="02010800040101010101" charset="-122"/>
            </a:endParaRPr>
          </a:p>
        </p:txBody>
      </p:sp>
      <p:sp>
        <p:nvSpPr>
          <p:cNvPr id="4" name="圆角矩形 3"/>
          <p:cNvSpPr/>
          <p:nvPr>
            <p:custDataLst>
              <p:tags r:id="rId2"/>
            </p:custDataLst>
          </p:nvPr>
        </p:nvSpPr>
        <p:spPr>
          <a:xfrm>
            <a:off x="781050" y="1843405"/>
            <a:ext cx="4909185" cy="3731260"/>
          </a:xfrm>
          <a:prstGeom prst="roundRect">
            <a:avLst>
              <a:gd name="adj" fmla="val 9740"/>
            </a:avLst>
          </a:prstGeom>
          <a:gradFill>
            <a:gsLst>
              <a:gs pos="46000">
                <a:schemeClr val="accent1">
                  <a:lumMod val="60000"/>
                  <a:lumOff val="40000"/>
                </a:schemeClr>
              </a:gs>
              <a:gs pos="0">
                <a:schemeClr val="accent1">
                  <a:lumMod val="90000"/>
                  <a:lumOff val="10000"/>
                </a:schemeClr>
              </a:gs>
            </a:gsLst>
            <a:lin ang="13500000" scaled="0"/>
          </a:gradFill>
          <a:ln>
            <a:noFill/>
          </a:ln>
          <a:effectLst>
            <a:outerShdw blurRad="76200" dist="76200" dir="2700000" algn="tl" rotWithShape="0">
              <a:schemeClr val="accent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mc:AlternateContent xmlns:mc="http://schemas.openxmlformats.org/markup-compatibility/2006">
        <mc:Choice xmlns:a14="http://schemas.microsoft.com/office/drawing/2010/main" Requires="a14">
          <p:sp>
            <p:nvSpPr>
              <p:cNvPr id="20" name="正文"/>
              <p:cNvSpPr txBox="1"/>
              <p:nvPr>
                <p:custDataLst>
                  <p:tags r:id="rId3"/>
                </p:custDataLst>
              </p:nvPr>
            </p:nvSpPr>
            <p:spPr>
              <a:xfrm>
                <a:off x="7214235" y="1294765"/>
                <a:ext cx="3424555" cy="1220470"/>
              </a:xfrm>
              <a:prstGeom prst="rect">
                <a:avLst/>
              </a:prstGeom>
              <a:noFill/>
            </p:spPr>
            <p:txBody>
              <a:bodyPr wrap="square" lIns="0" tIns="36195" rIns="0" bIns="0" rtlCol="0" anchor="t" anchorCtr="0"/>
              <a:lstStyle/>
              <a:p>
                <a:pPr indent="0" algn="just" fontAlgn="auto">
                  <a:lnSpc>
                    <a:spcPct val="130000"/>
                  </a:lnSpc>
                  <a:buClr>
                    <a:srgbClr val="376FFF"/>
                  </a:buClr>
                  <a:buSzPct val="80000"/>
                  <a:buNone/>
                </a:pPr>
                <a14:m>
                  <m:oMath xmlns:m="http://schemas.openxmlformats.org/officeDocument/2006/math">
                    <m:nary>
                      <m:naryPr>
                        <m:chr m:val="∮"/>
                        <m:limLoc m:val="subSup"/>
                        <m:ctrlPr>
                          <a:rPr lang="en-US" altLang="zh-CN" sz="2800" i="1" spc="150" dirty="0">
                            <a:latin typeface="Cambria Math" panose="02040503050406030204" charset="0"/>
                            <a:ea typeface="华文新魏" panose="02010800040101010101" charset="-122"/>
                            <a:cs typeface="Cambria Math" panose="02040503050406030204" charset="0"/>
                            <a:sym typeface="+mn-ea"/>
                          </a:rPr>
                        </m:ctrlPr>
                      </m:naryPr>
                      <m:sub>
                        <m:r>
                          <a:rPr lang="en-US" altLang="zh-CN" sz="2800" i="1" spc="150" dirty="0">
                            <a:latin typeface="Cambria Math" panose="02040503050406030204" charset="0"/>
                            <a:ea typeface="华文新魏" panose="02010800040101010101" charset="-122"/>
                            <a:cs typeface="Cambria Math" panose="02040503050406030204" charset="0"/>
                            <a:sym typeface="+mn-ea"/>
                          </a:rPr>
                          <m:t>𝑆</m:t>
                        </m:r>
                      </m:sub>
                      <m:sup/>
                      <m:e>
                        <m:r>
                          <a:rPr lang="en-US" altLang="zh-CN" sz="2800" i="1" spc="150" dirty="0">
                            <a:latin typeface="Cambria Math" panose="02040503050406030204" charset="0"/>
                            <a:ea typeface="华文新魏" panose="02010800040101010101" charset="-122"/>
                            <a:cs typeface="Cambria Math" panose="02040503050406030204" charset="0"/>
                            <a:sym typeface="+mn-ea"/>
                          </a:rPr>
                          <m:t>𝐸</m:t>
                        </m:r>
                        <m:r>
                          <a:rPr lang="en-US" altLang="zh-CN" sz="2800" i="1" spc="150" dirty="0">
                            <a:latin typeface="Cambria Math" panose="02040503050406030204" charset="0"/>
                            <a:ea typeface="MS Mincho" charset="0"/>
                            <a:cs typeface="Cambria Math" panose="02040503050406030204" charset="0"/>
                            <a:sym typeface="+mn-ea"/>
                          </a:rPr>
                          <m:t>∙</m:t>
                        </m:r>
                        <m:r>
                          <a:rPr lang="en-US" altLang="zh-CN" sz="2800" i="1" spc="150" dirty="0">
                            <a:latin typeface="Cambria Math" panose="02040503050406030204" charset="0"/>
                            <a:ea typeface="MS Mincho" charset="0"/>
                            <a:cs typeface="Cambria Math" panose="02040503050406030204" charset="0"/>
                            <a:sym typeface="+mn-ea"/>
                          </a:rPr>
                          <m:t>𝑑</m:t>
                        </m:r>
                        <m:r>
                          <a:rPr lang="en-US" altLang="zh-CN" sz="2800" i="1" spc="150" dirty="0">
                            <a:latin typeface="Cambria Math" panose="02040503050406030204" charset="0"/>
                            <a:ea typeface="华文新魏" panose="02010800040101010101" charset="-122"/>
                            <a:cs typeface="Cambria Math" panose="02040503050406030204" charset="0"/>
                            <a:sym typeface="+mn-ea"/>
                          </a:rPr>
                          <m:t>𝑆</m:t>
                        </m:r>
                      </m:e>
                    </m:nary>
                  </m:oMath>
                </a14:m>
                <a:r>
                  <a:rPr lang="en-US" altLang="zh-CN" sz="2800" spc="150" dirty="0">
                    <a:latin typeface="华文新魏" panose="02010800040101010101" charset="-122"/>
                    <a:ea typeface="华文新魏" panose="02010800040101010101" charset="-122"/>
                    <a:cs typeface="华文新魏" panose="02010800040101010101" charset="-122"/>
                    <a:sym typeface="+mn-ea"/>
                  </a:rPr>
                  <a:t>=</a:t>
                </a:r>
                <a14:m>
                  <m:oMath xmlns:m="http://schemas.openxmlformats.org/officeDocument/2006/math">
                    <m:f>
                      <m:fPr>
                        <m:ctrlPr>
                          <a:rPr lang="en-US" altLang="zh-CN" sz="2800" i="1" spc="150" dirty="0">
                            <a:latin typeface="Cambria Math" panose="02040503050406030204" charset="0"/>
                            <a:ea typeface="华文新魏" panose="02010800040101010101" charset="-122"/>
                            <a:cs typeface="Cambria Math" panose="02040503050406030204" charset="0"/>
                            <a:sym typeface="+mn-ea"/>
                          </a:rPr>
                        </m:ctrlPr>
                      </m:fPr>
                      <m:num>
                        <m:r>
                          <a:rPr lang="en-US" altLang="zh-CN" sz="2800" i="1" spc="150" dirty="0">
                            <a:latin typeface="Cambria Math" panose="02040503050406030204" charset="0"/>
                            <a:ea typeface="MS Mincho" charset="0"/>
                            <a:cs typeface="Cambria Math" panose="02040503050406030204" charset="0"/>
                            <a:sym typeface="+mn-ea"/>
                          </a:rPr>
                          <m:t>1</m:t>
                        </m:r>
                      </m:num>
                      <m:den>
                        <m:r>
                          <a:rPr lang="en-US" altLang="zh-CN" sz="2800" i="1" spc="150" dirty="0">
                            <a:latin typeface="Cambria Math" panose="02040503050406030204" charset="0"/>
                            <a:ea typeface="MS Mincho" charset="0"/>
                            <a:cs typeface="Cambria Math" panose="02040503050406030204" charset="0"/>
                            <a:sym typeface="+mn-ea"/>
                          </a:rPr>
                          <m:t>𝜀</m:t>
                        </m:r>
                      </m:den>
                    </m:f>
                    <m:nary>
                      <m:naryPr>
                        <m:chr m:val="∑"/>
                        <m:limLoc m:val="undOvr"/>
                        <m:supHide m:val="on"/>
                        <m:ctrlPr>
                          <a:rPr lang="en-US" altLang="zh-CN" sz="2800" i="1" spc="150" dirty="0">
                            <a:latin typeface="Cambria Math" panose="02040503050406030204" charset="0"/>
                            <a:ea typeface="华文新魏" panose="02010800040101010101" charset="-122"/>
                            <a:cs typeface="Cambria Math" panose="02040503050406030204" charset="0"/>
                            <a:sym typeface="+mn-ea"/>
                          </a:rPr>
                        </m:ctrlPr>
                      </m:naryPr>
                      <m:sub>
                        <m:r>
                          <a:rPr lang="en-US" altLang="zh-CN" sz="2800" i="1" spc="150" dirty="0">
                            <a:latin typeface="Cambria Math" panose="02040503050406030204" charset="0"/>
                            <a:ea typeface="MS Mincho" charset="0"/>
                            <a:cs typeface="Cambria Math" panose="02040503050406030204" charset="0"/>
                            <a:sym typeface="+mn-ea"/>
                          </a:rPr>
                          <m:t>(</m:t>
                        </m:r>
                        <m:r>
                          <a:rPr lang="en-US" altLang="zh-CN" sz="2800" i="1" spc="150" dirty="0">
                            <a:latin typeface="Cambria Math" panose="02040503050406030204" charset="0"/>
                            <a:ea typeface="华文新魏" panose="02010800040101010101" charset="-122"/>
                            <a:cs typeface="Cambria Math" panose="02040503050406030204" charset="0"/>
                            <a:sym typeface="+mn-ea"/>
                          </a:rPr>
                          <m:t>𝑆</m:t>
                        </m:r>
                        <m:r>
                          <a:rPr lang="zh-CN" altLang="en-US" sz="2800" i="1" spc="150" dirty="0">
                            <a:latin typeface="Cambria Math" panose="02040503050406030204" charset="0"/>
                            <a:ea typeface="华文新魏" panose="02010800040101010101" charset="-122"/>
                            <a:cs typeface="Cambria Math" panose="02040503050406030204" charset="0"/>
                            <a:sym typeface="+mn-ea"/>
                          </a:rPr>
                          <m:t>内</m:t>
                        </m:r>
                        <m:r>
                          <a:rPr lang="en-US" altLang="zh-CN" sz="2800" i="1" spc="150" dirty="0">
                            <a:latin typeface="Cambria Math" panose="02040503050406030204" charset="0"/>
                            <a:ea typeface="MS Mincho" charset="0"/>
                            <a:cs typeface="Cambria Math" panose="02040503050406030204" charset="0"/>
                            <a:sym typeface="+mn-ea"/>
                          </a:rPr>
                          <m:t>)</m:t>
                        </m:r>
                      </m:sub>
                      <m:sup/>
                      <m:e>
                        <m:r>
                          <a:rPr lang="en-US" altLang="zh-CN" sz="2800" i="1" spc="150" dirty="0">
                            <a:latin typeface="Cambria Math" panose="02040503050406030204" charset="0"/>
                            <a:ea typeface="华文新魏" panose="02010800040101010101" charset="-122"/>
                            <a:cs typeface="Cambria Math" panose="02040503050406030204" charset="0"/>
                            <a:sym typeface="+mn-ea"/>
                          </a:rPr>
                          <m:t>𝑞</m:t>
                        </m:r>
                      </m:e>
                    </m:nary>
                  </m:oMath>
                </a14:m>
                <a:endParaRPr lang="en-US" altLang="zh-CN" sz="2800" i="1" spc="150" dirty="0">
                  <a:latin typeface="Cambria Math" panose="02040503050406030204" charset="0"/>
                  <a:ea typeface="华文新魏" panose="02010800040101010101" charset="-122"/>
                  <a:cs typeface="Cambria Math" panose="02040503050406030204" charset="0"/>
                  <a:sym typeface="+mn-ea"/>
                </a:endParaRPr>
              </a:p>
            </p:txBody>
          </p:sp>
        </mc:Choice>
        <mc:Fallback>
          <p:sp>
            <p:nvSpPr>
              <p:cNvPr id="20" name="正文"/>
              <p:cNvSpPr txBox="1">
                <a:spLocks noRot="1" noChangeAspect="1" noMove="1" noResize="1" noEditPoints="1" noAdjustHandles="1" noChangeArrowheads="1" noChangeShapeType="1" noTextEdit="1"/>
              </p:cNvSpPr>
              <p:nvPr>
                <p:custDataLst>
                  <p:tags r:id="rId4"/>
                </p:custDataLst>
              </p:nvPr>
            </p:nvSpPr>
            <p:spPr>
              <a:xfrm>
                <a:off x="7214235" y="1294765"/>
                <a:ext cx="3424555" cy="122047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6310630" y="2458085"/>
                <a:ext cx="5414645" cy="706755"/>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左边为通量，右边为</a:t>
                </a:r>
                <a:r>
                  <a:rPr lang="en-US" altLang="zh-CN" sz="2000">
                    <a:latin typeface="华文中宋" panose="02010600040101010101" charset="-122"/>
                    <a:ea typeface="华文中宋" panose="02010600040101010101" charset="-122"/>
                    <a:cs typeface="华文中宋" panose="02010600040101010101" charset="-122"/>
                  </a:rPr>
                  <a:t>S</a:t>
                </a:r>
                <a:r>
                  <a:rPr lang="zh-CN" altLang="en-US" sz="2000">
                    <a:latin typeface="华文中宋" panose="02010600040101010101" charset="-122"/>
                    <a:ea typeface="华文中宋" panose="02010600040101010101" charset="-122"/>
                    <a:cs typeface="华文中宋" panose="02010600040101010101" charset="-122"/>
                  </a:rPr>
                  <a:t>里面正负源代数和，两者用</a:t>
                </a:r>
                <a14:m>
                  <m:oMath xmlns:m="http://schemas.openxmlformats.org/officeDocument/2006/math">
                    <m:r>
                      <a:rPr lang="en-US" altLang="zh-CN" sz="2000" i="1">
                        <a:latin typeface="Cambria Math" panose="02040503050406030204" charset="0"/>
                        <a:ea typeface="MS Mincho" charset="0"/>
                        <a:cs typeface="Cambria Math" panose="02040503050406030204" charset="0"/>
                      </a:rPr>
                      <m:t>𝜀</m:t>
                    </m:r>
                  </m:oMath>
                </a14:m>
                <a:r>
                  <a:rPr lang="zh-CN" altLang="en-US" sz="2000">
                    <a:latin typeface="华文中宋" panose="02010600040101010101" charset="-122"/>
                    <a:ea typeface="华文中宋" panose="02010600040101010101" charset="-122"/>
                    <a:cs typeface="华文中宋" panose="02010600040101010101" charset="-122"/>
                  </a:rPr>
                  <a:t>联系起来</a:t>
                </a:r>
                <a:endParaRPr lang="zh-CN" altLang="en-US" sz="2000">
                  <a:latin typeface="华文中宋" panose="02010600040101010101" charset="-122"/>
                  <a:ea typeface="华文中宋" panose="02010600040101010101" charset="-122"/>
                  <a:cs typeface="华文中宋" panose="02010600040101010101"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6310630" y="2458085"/>
                <a:ext cx="5414645" cy="706755"/>
              </a:xfrm>
              <a:prstGeom prst="rect">
                <a:avLst/>
              </a:prstGeom>
              <a:blipFill rotWithShape="1">
                <a:blip r:embed="rId6"/>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7"/>
          <a:stretch>
            <a:fillRect/>
          </a:stretch>
        </p:blipFill>
        <p:spPr>
          <a:xfrm>
            <a:off x="781050" y="1485265"/>
            <a:ext cx="5079365" cy="4869180"/>
          </a:xfrm>
          <a:prstGeom prst="rect">
            <a:avLst/>
          </a:prstGeom>
        </p:spPr>
      </p:pic>
      <p:sp>
        <p:nvSpPr>
          <p:cNvPr id="6" name="文本框 5"/>
          <p:cNvSpPr txBox="1"/>
          <p:nvPr/>
        </p:nvSpPr>
        <p:spPr>
          <a:xfrm>
            <a:off x="6311265" y="3761105"/>
            <a:ext cx="5665470" cy="88201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rPr>
              <a:t>显然外界的正负源对通量没有作用，而里面的正负源对通量有影响</a:t>
            </a:r>
            <a:endParaRPr lang="zh-CN" altLang="en-US" sz="2000">
              <a:latin typeface="华文中宋" panose="02010600040101010101" charset="-122"/>
              <a:ea typeface="华文中宋" panose="02010600040101010101" charset="-122"/>
            </a:endParaRPr>
          </a:p>
        </p:txBody>
      </p:sp>
    </p:spTree>
    <p:custDataLst>
      <p:tags r:id="rId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文"/>
          <p:cNvSpPr txBox="1"/>
          <p:nvPr>
            <p:custDataLst>
              <p:tags r:id="rId1"/>
            </p:custDataLst>
          </p:nvPr>
        </p:nvSpPr>
        <p:spPr>
          <a:xfrm>
            <a:off x="908050" y="1193800"/>
            <a:ext cx="10828020" cy="775335"/>
          </a:xfrm>
          <a:prstGeom prst="rect">
            <a:avLst/>
          </a:prstGeom>
          <a:noFill/>
        </p:spPr>
        <p:txBody>
          <a:bodyPr wrap="square" lIns="90170" tIns="46990" rIns="90170" bIns="46990" rtlCol="0" anchor="ctr" anchorCtr="0">
            <a:normAutofit lnSpcReduction="10000"/>
          </a:bodyPr>
          <a:lstStyle/>
          <a:p>
            <a:pPr indent="0" algn="just" fontAlgn="auto">
              <a:lnSpc>
                <a:spcPct val="130000"/>
              </a:lnSpc>
            </a:pPr>
            <a:r>
              <a:rPr lang="zh-CN" altLang="en-US"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由上述讨论可知：通量可以很好的反映</a:t>
            </a:r>
            <a:r>
              <a:rPr lang="en-US" altLang="zh-CN"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中产生向量场的物质的正源与负源的代数和，但是对</a:t>
            </a:r>
            <a:r>
              <a:rPr lang="en-US" altLang="zh-CN"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S</a:t>
            </a:r>
            <a:r>
              <a:rPr lang="zh-CN" altLang="en-US"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中某点</a:t>
            </a:r>
            <a:r>
              <a:rPr lang="zh-CN" altLang="en-US"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rPr>
              <a:t>处正负源的具体分布情况以及各自的强弱并不能很好的刻画，这导致我们引入了散度。</a:t>
            </a:r>
            <a:endParaRPr lang="zh-CN" altLang="en-US" kern="0" spc="0" dirty="0">
              <a:ln>
                <a:noFill/>
                <a:prstDash val="sysDot"/>
              </a:ln>
              <a:solidFill>
                <a:schemeClr val="tx1">
                  <a:lumMod val="85000"/>
                  <a:lumOff val="15000"/>
                </a:schemeClr>
              </a:solidFill>
              <a:latin typeface="华文中宋" panose="02010600040101010101" charset="-122"/>
              <a:ea typeface="华文中宋" panose="02010600040101010101" charset="-122"/>
              <a:cs typeface="华文中宋" panose="02010600040101010101" charset="-122"/>
              <a:sym typeface="+mn-ea"/>
            </a:endParaRPr>
          </a:p>
        </p:txBody>
      </p:sp>
      <p:sp>
        <p:nvSpPr>
          <p:cNvPr id="3" name="标题 2"/>
          <p:cNvSpPr>
            <a:spLocks noGrp="1"/>
          </p:cNvSpPr>
          <p:nvPr>
            <p:ph type="title"/>
            <p:custDataLst>
              <p:tags r:id="rId2"/>
            </p:custDataLst>
          </p:nvPr>
        </p:nvSpPr>
        <p:spPr>
          <a:xfrm>
            <a:off x="948690" y="535305"/>
            <a:ext cx="10346055" cy="720090"/>
          </a:xfrm>
        </p:spPr>
        <p:txBody>
          <a:bodyPr>
            <a:noAutofit/>
          </a:bodyPr>
          <a:lstStyle/>
          <a:p>
            <a:pPr algn="ctr"/>
            <a:r>
              <a:rPr lang="zh-CN" altLang="en-US" sz="4800">
                <a:latin typeface="华文新魏" panose="02010800040101010101" charset="-122"/>
                <a:ea typeface="华文新魏" panose="02010800040101010101" charset="-122"/>
              </a:rPr>
              <a:t>向量场的散度定义</a:t>
            </a:r>
            <a:endParaRPr lang="zh-CN" altLang="en-US" sz="4800">
              <a:latin typeface="华文新魏" panose="02010800040101010101" charset="-122"/>
              <a:ea typeface="华文新魏" panose="02010800040101010101" charset="-122"/>
            </a:endParaRPr>
          </a:p>
        </p:txBody>
      </p:sp>
      <p:sp>
        <p:nvSpPr>
          <p:cNvPr id="27" name="任意多边形: 形状 26"/>
          <p:cNvSpPr/>
          <p:nvPr>
            <p:custDataLst>
              <p:tags r:id="rId3"/>
            </p:custDataLst>
          </p:nvPr>
        </p:nvSpPr>
        <p:spPr>
          <a:xfrm>
            <a:off x="11736343" y="5058507"/>
            <a:ext cx="455657" cy="911313"/>
          </a:xfrm>
          <a:custGeom>
            <a:avLst/>
            <a:gdLst>
              <a:gd name="connsiteX0" fmla="*/ 455657 w 455657"/>
              <a:gd name="connsiteY0" fmla="*/ 0 h 911313"/>
              <a:gd name="connsiteX1" fmla="*/ 455657 w 455657"/>
              <a:gd name="connsiteY1" fmla="*/ 911313 h 911313"/>
              <a:gd name="connsiteX2" fmla="*/ 124404 w 455657"/>
              <a:gd name="connsiteY2" fmla="*/ 580060 h 911313"/>
              <a:gd name="connsiteX3" fmla="*/ 112496 w 455657"/>
              <a:gd name="connsiteY3" fmla="*/ 580060 h 911313"/>
              <a:gd name="connsiteX4" fmla="*/ 112496 w 455657"/>
              <a:gd name="connsiteY4" fmla="*/ 568152 h 911313"/>
              <a:gd name="connsiteX5" fmla="*/ 0 w 455657"/>
              <a:gd name="connsiteY5" fmla="*/ 455657 h 9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57" h="911313">
                <a:moveTo>
                  <a:pt x="455657" y="0"/>
                </a:moveTo>
                <a:lnTo>
                  <a:pt x="455657" y="911313"/>
                </a:lnTo>
                <a:lnTo>
                  <a:pt x="124404" y="580060"/>
                </a:lnTo>
                <a:lnTo>
                  <a:pt x="112496" y="580060"/>
                </a:lnTo>
                <a:lnTo>
                  <a:pt x="112496" y="568152"/>
                </a:lnTo>
                <a:lnTo>
                  <a:pt x="0" y="455657"/>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4"/>
            </p:custDataLst>
          </p:nvPr>
        </p:nvSpPr>
        <p:spPr>
          <a:xfrm>
            <a:off x="-1220" y="975373"/>
            <a:ext cx="632407" cy="1258493"/>
          </a:xfrm>
          <a:custGeom>
            <a:avLst/>
            <a:gdLst>
              <a:gd name="connsiteX0" fmla="*/ 0 w 2359678"/>
              <a:gd name="connsiteY0" fmla="*/ 0 h 4719355"/>
              <a:gd name="connsiteX1" fmla="*/ 2359678 w 2359678"/>
              <a:gd name="connsiteY1" fmla="*/ 2359677 h 4719355"/>
              <a:gd name="connsiteX2" fmla="*/ 0 w 2359678"/>
              <a:gd name="connsiteY2" fmla="*/ 4719355 h 4719355"/>
            </a:gdLst>
            <a:ahLst/>
            <a:cxnLst>
              <a:cxn ang="0">
                <a:pos x="connsiteX0" y="connsiteY0"/>
              </a:cxn>
              <a:cxn ang="0">
                <a:pos x="connsiteX1" y="connsiteY1"/>
              </a:cxn>
              <a:cxn ang="0">
                <a:pos x="connsiteX2" y="connsiteY2"/>
              </a:cxn>
            </a:cxnLst>
            <a:rect l="l" t="t" r="r" b="b"/>
            <a:pathLst>
              <a:path w="2359678" h="4719355">
                <a:moveTo>
                  <a:pt x="0" y="0"/>
                </a:moveTo>
                <a:lnTo>
                  <a:pt x="2359678" y="2359677"/>
                </a:lnTo>
                <a:lnTo>
                  <a:pt x="0" y="4719355"/>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custDataLst>
              <p:tags r:id="rId5"/>
            </p:custDataLst>
          </p:nvPr>
        </p:nvSpPr>
        <p:spPr>
          <a:xfrm>
            <a:off x="-2538" y="1104676"/>
            <a:ext cx="633424" cy="1260516"/>
          </a:xfrm>
          <a:custGeom>
            <a:avLst/>
            <a:gdLst>
              <a:gd name="connsiteX0" fmla="*/ 0 w 2576331"/>
              <a:gd name="connsiteY0" fmla="*/ 0 h 5152662"/>
              <a:gd name="connsiteX1" fmla="*/ 2576331 w 2576331"/>
              <a:gd name="connsiteY1" fmla="*/ 2576331 h 5152662"/>
              <a:gd name="connsiteX2" fmla="*/ 0 w 2576331"/>
              <a:gd name="connsiteY2" fmla="*/ 5152662 h 5152662"/>
            </a:gdLst>
            <a:ahLst/>
            <a:cxnLst>
              <a:cxn ang="0">
                <a:pos x="connsiteX0" y="connsiteY0"/>
              </a:cxn>
              <a:cxn ang="0">
                <a:pos x="connsiteX1" y="connsiteY1"/>
              </a:cxn>
              <a:cxn ang="0">
                <a:pos x="connsiteX2" y="connsiteY2"/>
              </a:cxn>
            </a:cxnLst>
            <a:rect l="l" t="t" r="r" b="b"/>
            <a:pathLst>
              <a:path w="2576331" h="5152662">
                <a:moveTo>
                  <a:pt x="0" y="0"/>
                </a:moveTo>
                <a:lnTo>
                  <a:pt x="2576331" y="2576331"/>
                </a:lnTo>
                <a:lnTo>
                  <a:pt x="0" y="5152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custDataLst>
              <p:tags r:id="rId6"/>
            </p:custDataLst>
          </p:nvPr>
        </p:nvSpPr>
        <p:spPr>
          <a:xfrm>
            <a:off x="11736341" y="4915409"/>
            <a:ext cx="455656" cy="911313"/>
          </a:xfrm>
          <a:custGeom>
            <a:avLst/>
            <a:gdLst>
              <a:gd name="connsiteX0" fmla="*/ 455656 w 455656"/>
              <a:gd name="connsiteY0" fmla="*/ 0 h 911313"/>
              <a:gd name="connsiteX1" fmla="*/ 455656 w 455656"/>
              <a:gd name="connsiteY1" fmla="*/ 911313 h 911313"/>
              <a:gd name="connsiteX2" fmla="*/ 0 w 455656"/>
              <a:gd name="connsiteY2" fmla="*/ 455657 h 911313"/>
            </a:gdLst>
            <a:ahLst/>
            <a:cxnLst>
              <a:cxn ang="0">
                <a:pos x="connsiteX0" y="connsiteY0"/>
              </a:cxn>
              <a:cxn ang="0">
                <a:pos x="connsiteX1" y="connsiteY1"/>
              </a:cxn>
              <a:cxn ang="0">
                <a:pos x="connsiteX2" y="connsiteY2"/>
              </a:cxn>
            </a:cxnLst>
            <a:rect l="l" t="t" r="r" b="b"/>
            <a:pathLst>
              <a:path w="455656" h="911313">
                <a:moveTo>
                  <a:pt x="455656" y="0"/>
                </a:moveTo>
                <a:lnTo>
                  <a:pt x="455656" y="911313"/>
                </a:lnTo>
                <a:lnTo>
                  <a:pt x="0" y="4556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948690" y="2072640"/>
                <a:ext cx="10739755" cy="82105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设</a:t>
                </a:r>
                <a:r>
                  <a:rPr lang="en-US" altLang="zh-CN" sz="2000">
                    <a:latin typeface="华文中宋" panose="02010600040101010101" charset="-122"/>
                    <a:ea typeface="华文中宋" panose="02010600040101010101" charset="-122"/>
                    <a:cs typeface="华文中宋" panose="02010600040101010101" charset="-122"/>
                  </a:rPr>
                  <a:t>F</a:t>
                </a:r>
                <a:r>
                  <a:rPr lang="zh-CN" altLang="en-US" sz="2000">
                    <a:latin typeface="华文中宋" panose="02010600040101010101" charset="-122"/>
                    <a:ea typeface="华文中宋" panose="02010600040101010101" charset="-122"/>
                    <a:cs typeface="华文中宋" panose="02010600040101010101" charset="-122"/>
                  </a:rPr>
                  <a:t>是开区域上Ω的向量场，</a:t>
                </a:r>
                <a:r>
                  <a:rPr lang="en-US" altLang="zh-CN" sz="2000">
                    <a:latin typeface="华文中宋" panose="02010600040101010101" charset="-122"/>
                    <a:ea typeface="华文中宋" panose="02010600040101010101" charset="-122"/>
                    <a:cs typeface="华文中宋" panose="02010600040101010101" charset="-122"/>
                  </a:rPr>
                  <a:t>M</a:t>
                </a:r>
                <a:r>
                  <a:rPr lang="zh-CN" altLang="en-US" sz="2000">
                    <a:latin typeface="华文中宋" panose="02010600040101010101" charset="-122"/>
                    <a:ea typeface="华文中宋" panose="02010600040101010101" charset="-122"/>
                    <a:cs typeface="华文中宋" panose="02010600040101010101" charset="-122"/>
                  </a:rPr>
                  <a:t>是Ω中任意一点，任意取包围</a:t>
                </a:r>
                <a:r>
                  <a:rPr lang="en-US" altLang="zh-CN" sz="2000">
                    <a:latin typeface="华文中宋" panose="02010600040101010101" charset="-122"/>
                    <a:ea typeface="华文中宋" panose="02010600040101010101" charset="-122"/>
                    <a:cs typeface="华文中宋" panose="02010600040101010101" charset="-122"/>
                  </a:rPr>
                  <a:t>M</a:t>
                </a:r>
                <a:r>
                  <a:rPr lang="zh-CN" altLang="en-US" sz="2000">
                    <a:latin typeface="华文中宋" panose="02010600040101010101" charset="-122"/>
                    <a:ea typeface="华文中宋" panose="02010600040101010101" charset="-122"/>
                    <a:cs typeface="华文中宋" panose="02010600040101010101" charset="-122"/>
                  </a:rPr>
                  <a:t>的光滑封闭曲面</a:t>
                </a:r>
                <a:r>
                  <a:rPr lang="en-US" altLang="zh-CN" sz="2000">
                    <a:latin typeface="华文中宋" panose="02010600040101010101" charset="-122"/>
                    <a:ea typeface="华文中宋" panose="02010600040101010101" charset="-122"/>
                    <a:cs typeface="华文中宋" panose="02010600040101010101" charset="-122"/>
                  </a:rPr>
                  <a:t>S</a:t>
                </a:r>
                <a:r>
                  <a:rPr lang="zh-CN" altLang="en-US" sz="2000">
                    <a:latin typeface="华文中宋" panose="02010600040101010101" charset="-122"/>
                    <a:ea typeface="华文中宋" panose="02010600040101010101" charset="-122"/>
                    <a:cs typeface="华文中宋" panose="02010600040101010101" charset="-122"/>
                  </a:rPr>
                  <a:t>，使其包围的区域</a:t>
                </a:r>
                <a:r>
                  <a:rPr lang="en-US" altLang="zh-CN" sz="2000">
                    <a:latin typeface="华文中宋" panose="02010600040101010101" charset="-122"/>
                    <a:ea typeface="华文中宋" panose="02010600040101010101" charset="-122"/>
                    <a:cs typeface="华文中宋" panose="02010600040101010101" charset="-122"/>
                  </a:rPr>
                  <a:t>V</a:t>
                </a:r>
                <a:r>
                  <a:rPr lang="zh-CN" altLang="en-US" sz="2000">
                    <a:latin typeface="华文中宋" panose="02010600040101010101" charset="-122"/>
                    <a:ea typeface="华文中宋" panose="02010600040101010101" charset="-122"/>
                    <a:cs typeface="华文中宋" panose="02010600040101010101" charset="-122"/>
                  </a:rPr>
                  <a:t>完全包含于Ω。令</a:t>
                </a:r>
                <a:r>
                  <a:rPr lang="en-US" altLang="zh-CN" sz="2000">
                    <a:latin typeface="华文中宋" panose="02010600040101010101" charset="-122"/>
                    <a:ea typeface="华文中宋" panose="02010600040101010101" charset="-122"/>
                    <a:cs typeface="华文中宋" panose="02010600040101010101" charset="-122"/>
                  </a:rPr>
                  <a:t>|V|</a:t>
                </a:r>
                <a:r>
                  <a:rPr lang="zh-CN" altLang="en-US" sz="2000">
                    <a:latin typeface="华文中宋" panose="02010600040101010101" charset="-122"/>
                    <a:ea typeface="华文中宋" panose="02010600040101010101" charset="-122"/>
                    <a:cs typeface="华文中宋" panose="02010600040101010101" charset="-122"/>
                  </a:rPr>
                  <a:t>为</a:t>
                </a:r>
                <a:r>
                  <a:rPr lang="en-US" altLang="zh-CN" sz="2000">
                    <a:latin typeface="华文中宋" panose="02010600040101010101" charset="-122"/>
                    <a:ea typeface="华文中宋" panose="02010600040101010101" charset="-122"/>
                    <a:cs typeface="华文中宋" panose="02010600040101010101" charset="-122"/>
                  </a:rPr>
                  <a:t>V</a:t>
                </a:r>
                <a:r>
                  <a:rPr lang="zh-CN" altLang="en-US" sz="2000">
                    <a:latin typeface="华文中宋" panose="02010600040101010101" charset="-122"/>
                    <a:ea typeface="华文中宋" panose="02010600040101010101" charset="-122"/>
                    <a:cs typeface="华文中宋" panose="02010600040101010101" charset="-122"/>
                  </a:rPr>
                  <a:t>的体积，如果以下极限存在，那么我们称该极限为</a:t>
                </a:r>
                <a:r>
                  <a:rPr lang="en-US" altLang="zh-CN" sz="2000">
                    <a:latin typeface="华文中宋" panose="02010600040101010101" charset="-122"/>
                    <a:ea typeface="华文中宋" panose="02010600040101010101" charset="-122"/>
                    <a:cs typeface="华文中宋" panose="02010600040101010101" charset="-122"/>
                  </a:rPr>
                  <a:t>F</a:t>
                </a:r>
                <a:r>
                  <a:rPr lang="zh-CN" altLang="en-US" sz="2000">
                    <a:latin typeface="华文中宋" panose="02010600040101010101" charset="-122"/>
                    <a:ea typeface="华文中宋" panose="02010600040101010101" charset="-122"/>
                    <a:cs typeface="华文中宋" panose="02010600040101010101" charset="-122"/>
                  </a:rPr>
                  <a:t>在</a:t>
                </a:r>
                <a:r>
                  <a:rPr lang="en-US" altLang="zh-CN" sz="2000">
                    <a:latin typeface="华文中宋" panose="02010600040101010101" charset="-122"/>
                    <a:ea typeface="华文中宋" panose="02010600040101010101" charset="-122"/>
                    <a:cs typeface="华文中宋" panose="02010600040101010101" charset="-122"/>
                  </a:rPr>
                  <a:t>M</a:t>
                </a:r>
                <a:r>
                  <a:rPr lang="zh-CN" altLang="en-US" sz="2000">
                    <a:latin typeface="华文中宋" panose="02010600040101010101" charset="-122"/>
                    <a:ea typeface="华文中宋" panose="02010600040101010101" charset="-122"/>
                    <a:cs typeface="华文中宋" panose="02010600040101010101" charset="-122"/>
                  </a:rPr>
                  <a:t>点的散度。记为</a:t>
                </a:r>
                <a14:m>
                  <m:oMath xmlns:m="http://schemas.openxmlformats.org/officeDocument/2006/math">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华文中宋" panose="02010600040101010101" charset="-122"/>
                        <a:cs typeface="Cambria Math" panose="02040503050406030204" charset="0"/>
                      </a:rPr>
                      <m:t>𝐹</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华文中宋" panose="02010600040101010101" charset="-122"/>
                        <a:cs typeface="Cambria Math" panose="02040503050406030204" charset="0"/>
                      </a:rPr>
                      <m:t>𝑀</m:t>
                    </m:r>
                    <m:r>
                      <a:rPr lang="en-US" altLang="zh-CN" sz="2000" i="1">
                        <a:latin typeface="Cambria Math" panose="02040503050406030204" charset="0"/>
                        <a:ea typeface="MS Mincho" charset="0"/>
                        <a:cs typeface="Cambria Math" panose="02040503050406030204" charset="0"/>
                      </a:rPr>
                      <m:t>)</m:t>
                    </m:r>
                  </m:oMath>
                </a14:m>
                <a:endParaRPr lang="en-US" altLang="zh-CN" sz="2000" i="1">
                  <a:latin typeface="Cambria Math" panose="02040503050406030204" charset="0"/>
                  <a:ea typeface="MS Mincho"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948690" y="2072640"/>
                <a:ext cx="10739755" cy="821055"/>
              </a:xfrm>
              <a:prstGeom prst="rect">
                <a:avLst/>
              </a:prstGeom>
              <a:blipFill rotWithShape="1">
                <a:blip r:embed="rId7"/>
                <a:stretch>
                  <a:fillRect b="-169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253166" y="3240024"/>
                <a:ext cx="2376170" cy="92202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charset="0"/>
                              <a:cs typeface="Cambria Math" panose="02040503050406030204" charset="0"/>
                            </a:rPr>
                          </m:ctrlPr>
                        </m:funcPr>
                        <m:fName>
                          <m:limLow>
                            <m:limLowPr>
                              <m:ctrlPr>
                                <a:rPr lang="en-US" altLang="zh-CN">
                                  <a:latin typeface="Cambria Math" panose="02040503050406030204" charset="0"/>
                                  <a:cs typeface="Cambria Math" panose="02040503050406030204" charset="0"/>
                                </a:rPr>
                              </m:ctrlPr>
                            </m:limLowPr>
                            <m:e>
                              <m:r>
                                <m:rPr>
                                  <m:sty m:val="p"/>
                                </m:rPr>
                                <a:rPr lang="en-US" altLang="zh-CN">
                                  <a:latin typeface="Cambria Math" panose="02040503050406030204" charset="0"/>
                                  <a:cs typeface="Cambria Math" panose="02040503050406030204" charset="0"/>
                                </a:rPr>
                                <m:t>lim</m:t>
                              </m:r>
                            </m:e>
                            <m:lim>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𝑑𝑖𝑎𝑚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𝑉</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e>
                                <m:e>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𝑉</m:t>
                                  </m:r>
                                </m:e>
                              </m:eqArr>
                            </m:lim>
                          </m:limLow>
                        </m:fName>
                        <m:e>
                          <m:f>
                            <m:fPr>
                              <m:ctrlPr>
                                <a:rPr lang="en-US" altLang="zh-CN" i="1">
                                  <a:latin typeface="Cambria Math" panose="02040503050406030204" charset="0"/>
                                  <a:cs typeface="Cambria Math" panose="02040503050406030204" charset="0"/>
                                </a:rPr>
                              </m:ctrlPr>
                            </m:fPr>
                            <m:num>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𝑆</m:t>
                                  </m:r>
                                </m:sub>
                                <m:sup/>
                                <m:e>
                                  <m:r>
                                    <a:rPr lang="en-US" altLang="zh-CN" i="1">
                                      <a:latin typeface="Cambria Math" panose="02040503050406030204" charset="0"/>
                                      <a:cs typeface="Cambria Math" panose="02040503050406030204" charset="0"/>
                                    </a:rPr>
                                    <m:t>𝐹</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𝑑</m:t>
                                  </m:r>
                                  <m:r>
                                    <a:rPr lang="en-US" altLang="zh-CN" i="1">
                                      <a:latin typeface="Cambria Math" panose="02040503050406030204" charset="0"/>
                                      <a:ea typeface="MS Mincho" charset="0"/>
                                      <a:cs typeface="Cambria Math" panose="02040503050406030204" charset="0"/>
                                    </a:rPr>
                                    <m:t>𝑆</m:t>
                                  </m:r>
                                </m:e>
                              </m:nary>
                            </m:num>
                            <m:den>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𝑉</m:t>
                              </m:r>
                              <m:r>
                                <a:rPr lang="en-US" altLang="zh-CN" i="1">
                                  <a:latin typeface="Cambria Math" panose="02040503050406030204" charset="0"/>
                                  <a:cs typeface="Cambria Math" panose="02040503050406030204" charset="0"/>
                                </a:rPr>
                                <m:t>|</m:t>
                              </m:r>
                            </m:den>
                          </m:f>
                        </m:e>
                      </m:func>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4253166" y="3240024"/>
                <a:ext cx="2376170" cy="922020"/>
              </a:xfrm>
              <a:prstGeom prst="rect">
                <a:avLst/>
              </a:prstGeom>
              <a:blipFill rotWithShape="1">
                <a:blip r:embed="rId8"/>
                <a:stretch>
                  <a:fillRect l="-24" t="-28" r="24" b="28"/>
                </a:stretch>
              </a:blipFill>
            </p:spPr>
            <p:txBody>
              <a:bodyPr/>
              <a:lstStyle/>
              <a:p>
                <a:r>
                  <a:rPr lang="zh-CN" altLang="en-US">
                    <a:noFill/>
                  </a:rPr>
                  <a:t> </a:t>
                </a:r>
              </a:p>
            </p:txBody>
          </p:sp>
        </mc:Fallback>
      </mc:AlternateContent>
      <p:sp>
        <p:nvSpPr>
          <p:cNvPr id="6" name="文本框 5"/>
          <p:cNvSpPr txBox="1"/>
          <p:nvPr/>
        </p:nvSpPr>
        <p:spPr>
          <a:xfrm>
            <a:off x="6878320" y="3598545"/>
            <a:ext cx="4064000" cy="368300"/>
          </a:xfrm>
          <a:prstGeom prst="rect">
            <a:avLst/>
          </a:prstGeom>
          <a:noFill/>
        </p:spPr>
        <p:txBody>
          <a:bodyPr wrap="square" rtlCol="0">
            <a:spAutoFit/>
          </a:bodyPr>
          <a:p>
            <a:r>
              <a:rPr lang="en-US" altLang="zh-CN">
                <a:latin typeface="华文中宋" panose="02010600040101010101" charset="-122"/>
                <a:ea typeface="华文中宋" panose="02010600040101010101" charset="-122"/>
                <a:cs typeface="华文中宋" panose="02010600040101010101" charset="-122"/>
              </a:rPr>
              <a:t>         </a:t>
            </a:r>
            <a:r>
              <a:rPr lang="zh-CN" altLang="en-US">
                <a:latin typeface="华文中宋" panose="02010600040101010101" charset="-122"/>
                <a:ea typeface="华文中宋" panose="02010600040101010101" charset="-122"/>
                <a:cs typeface="华文中宋" panose="02010600040101010101" charset="-122"/>
              </a:rPr>
              <a:t>（也就是</a:t>
            </a:r>
            <a:r>
              <a:rPr lang="en-US" altLang="zh-CN">
                <a:latin typeface="华文中宋" panose="02010600040101010101" charset="-122"/>
                <a:ea typeface="华文中宋" panose="02010600040101010101" charset="-122"/>
                <a:cs typeface="华文中宋" panose="02010600040101010101" charset="-122"/>
              </a:rPr>
              <a:t>d</a:t>
            </a:r>
            <a:r>
              <a:rPr lang="zh-CN" altLang="en-US">
                <a:latin typeface="华文中宋" panose="02010600040101010101" charset="-122"/>
                <a:ea typeface="华文中宋" panose="02010600040101010101" charset="-122"/>
                <a:cs typeface="华文中宋" panose="02010600040101010101" charset="-122"/>
              </a:rPr>
              <a:t>通量</a:t>
            </a:r>
            <a:r>
              <a:rPr lang="en-US" altLang="zh-CN">
                <a:latin typeface="华文中宋" panose="02010600040101010101" charset="-122"/>
                <a:ea typeface="华文中宋" panose="02010600040101010101" charset="-122"/>
                <a:cs typeface="华文中宋" panose="02010600040101010101" charset="-122"/>
              </a:rPr>
              <a:t>/d</a:t>
            </a:r>
            <a:r>
              <a:rPr lang="zh-CN" altLang="en-US">
                <a:latin typeface="华文中宋" panose="02010600040101010101" charset="-122"/>
                <a:ea typeface="华文中宋" panose="02010600040101010101" charset="-122"/>
                <a:cs typeface="华文中宋" panose="02010600040101010101" charset="-122"/>
              </a:rPr>
              <a:t>体积）</a:t>
            </a:r>
            <a:endParaRPr lang="zh-CN" altLang="en-US">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908050" y="4961255"/>
            <a:ext cx="11022965" cy="1198880"/>
          </a:xfrm>
          <a:prstGeom prst="rect">
            <a:avLst/>
          </a:prstGeom>
          <a:noFill/>
        </p:spPr>
        <p:txBody>
          <a:bodyPr wrap="square" rtlCol="0">
            <a:spAutoFit/>
          </a:bodyPr>
          <a:p>
            <a:r>
              <a:rPr lang="zh-CN" altLang="en-US">
                <a:latin typeface="华文中宋" panose="02010600040101010101" charset="-122"/>
                <a:ea typeface="华文中宋" panose="02010600040101010101" charset="-122"/>
                <a:cs typeface="华文中宋" panose="02010600040101010101" charset="-122"/>
              </a:rPr>
              <a:t>显然散度的正负值只取决于该点的通量正负值，意味着该点源头的正负性：当散度为正意味着该点为正源；散度为负意味着该点为负源。</a:t>
            </a:r>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散度的绝对值意味着该点源的强度。</a:t>
            </a:r>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当散度为</a:t>
            </a:r>
            <a:r>
              <a:rPr lang="en-US" altLang="zh-CN">
                <a:latin typeface="华文中宋" panose="02010600040101010101" charset="-122"/>
                <a:ea typeface="华文中宋" panose="02010600040101010101" charset="-122"/>
                <a:cs typeface="华文中宋" panose="02010600040101010101" charset="-122"/>
              </a:rPr>
              <a:t>0</a:t>
            </a:r>
            <a:r>
              <a:rPr lang="zh-CN" altLang="en-US">
                <a:latin typeface="华文中宋" panose="02010600040101010101" charset="-122"/>
                <a:ea typeface="华文中宋" panose="02010600040101010101" charset="-122"/>
                <a:cs typeface="华文中宋" panose="02010600040101010101" charset="-122"/>
              </a:rPr>
              <a:t>，意味着该点没有正负源。</a:t>
            </a:r>
            <a:endParaRPr lang="zh-CN" altLang="en-US">
              <a:latin typeface="华文中宋" panose="02010600040101010101" charset="-122"/>
              <a:ea typeface="华文中宋" panose="02010600040101010101" charset="-122"/>
              <a:cs typeface="华文中宋" panose="02010600040101010101" charset="-122"/>
            </a:endParaRPr>
          </a:p>
        </p:txBody>
      </p:sp>
      <mc:AlternateContent xmlns:mc="http://schemas.openxmlformats.org/markup-compatibility/2006">
        <mc:Choice xmlns:a14="http://schemas.microsoft.com/office/drawing/2010/main" Requires="a14">
          <p:sp>
            <p:nvSpPr>
              <p:cNvPr id="8" name="文本框 7"/>
              <p:cNvSpPr txBox="1"/>
              <p:nvPr/>
            </p:nvSpPr>
            <p:spPr>
              <a:xfrm>
                <a:off x="3089846" y="3516884"/>
                <a:ext cx="1239520" cy="368300"/>
              </a:xfrm>
              <a:prstGeom prst="rect">
                <a:avLst/>
              </a:prstGeom>
              <a:noFill/>
            </p:spPr>
            <p:txBody>
              <a:bodyPr wrap="none" rtlCol="0" anchor="t">
                <a:spAutoFit/>
              </a:bodyPr>
              <a:p>
                <a:pPr algn="l"/>
                <a14:m>
                  <m:oMath xmlns:m="http://schemas.openxmlformats.org/officeDocument/2006/math">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𝐹</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𝑀</m:t>
                    </m:r>
                    <m:r>
                      <a:rPr lang="en-US" altLang="zh-CN" i="1">
                        <a:latin typeface="Cambria Math" panose="02040503050406030204" charset="0"/>
                        <a:ea typeface="MS Mincho" charset="0"/>
                        <a:cs typeface="Cambria Math" panose="02040503050406030204" charset="0"/>
                      </a:rPr>
                      <m:t>)  </m:t>
                    </m:r>
                  </m:oMath>
                </a14:m>
                <a:r>
                  <a:rPr lang="en-US" altLang="zh-CN"/>
                  <a:t>=</a:t>
                </a:r>
                <a:endParaRPr lang="en-US" altLang="zh-CN"/>
              </a:p>
            </p:txBody>
          </p:sp>
        </mc:Choice>
        <mc:Fallback>
          <p:sp>
            <p:nvSpPr>
              <p:cNvPr id="8" name="文本框 7"/>
              <p:cNvSpPr txBox="1">
                <a:spLocks noRot="1" noChangeAspect="1" noMove="1" noResize="1" noEditPoints="1" noAdjustHandles="1" noChangeArrowheads="1" noChangeShapeType="1" noTextEdit="1"/>
              </p:cNvSpPr>
              <p:nvPr/>
            </p:nvSpPr>
            <p:spPr>
              <a:xfrm>
                <a:off x="3089846" y="3516884"/>
                <a:ext cx="1239520" cy="368300"/>
              </a:xfrm>
              <a:prstGeom prst="rect">
                <a:avLst/>
              </a:prstGeom>
              <a:blipFill rotWithShape="1">
                <a:blip r:embed="rId9"/>
                <a:stretch>
                  <a:fillRect l="-46" t="-69" r="46" b="69"/>
                </a:stretch>
              </a:blipFill>
            </p:spPr>
            <p:txBody>
              <a:bodyPr/>
              <a:lstStyle/>
              <a:p>
                <a:r>
                  <a:rPr lang="zh-CN" altLang="en-US">
                    <a:noFill/>
                  </a:rPr>
                  <a:t> </a:t>
                </a:r>
              </a:p>
            </p:txBody>
          </p:sp>
        </mc:Fallback>
      </mc:AlternateContent>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5960" y="560705"/>
            <a:ext cx="10800080" cy="864870"/>
          </a:xfrm>
        </p:spPr>
        <p:txBody>
          <a:bodyPr/>
          <a:lstStyle/>
          <a:p>
            <a:pPr algn="ctr"/>
            <a:r>
              <a:rPr lang="zh-CN" altLang="en-US" sz="4800">
                <a:latin typeface="华文新魏" panose="02010800040101010101" charset="-122"/>
                <a:ea typeface="华文新魏" panose="02010800040101010101" charset="-122"/>
              </a:rPr>
              <a:t>散度定理与电场高斯定理微分形式</a:t>
            </a:r>
            <a:endParaRPr lang="zh-CN" altLang="en-US" sz="4800">
              <a:latin typeface="华文新魏" panose="02010800040101010101" charset="-122"/>
              <a:ea typeface="华文新魏" panose="02010800040101010101" charset="-122"/>
            </a:endParaRPr>
          </a:p>
        </p:txBody>
      </p:sp>
      <p:sp>
        <p:nvSpPr>
          <p:cNvPr id="8" name="矩形 7"/>
          <p:cNvSpPr/>
          <p:nvPr userDrawn="1">
            <p:custDataLst>
              <p:tags r:id="rId2"/>
            </p:custDataLst>
          </p:nvPr>
        </p:nvSpPr>
        <p:spPr>
          <a:xfrm>
            <a:off x="0" y="3048000"/>
            <a:ext cx="12192000" cy="38100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5" name="矩形 4"/>
          <p:cNvSpPr/>
          <p:nvPr>
            <p:custDataLst>
              <p:tags r:id="rId3"/>
            </p:custDataLst>
          </p:nvPr>
        </p:nvSpPr>
        <p:spPr>
          <a:xfrm>
            <a:off x="374650" y="1571625"/>
            <a:ext cx="11504295" cy="4994275"/>
          </a:xfrm>
          <a:prstGeom prst="rect">
            <a:avLst/>
          </a:prstGeom>
          <a:solidFill>
            <a:srgbClr val="FFFFFF"/>
          </a:solidFill>
          <a:ln>
            <a:noFill/>
          </a:ln>
          <a:effectLst>
            <a:outerShdw blurRad="127000" dist="38100" dir="5400000" algn="t" rotWithShape="0">
              <a:schemeClr val="dk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kumimoji="1" lang="zh-CN" altLang="en-US" sz="1600" b="1" noProof="0" dirty="0">
              <a:ln>
                <a:noFill/>
              </a:ln>
              <a:solidFill>
                <a:srgbClr val="FF0000"/>
              </a:solidFill>
              <a:effectLst/>
              <a:uLnTx/>
              <a:uFillTx/>
              <a:latin typeface="微软雅黑" panose="020B0503020204020204" charset="-122"/>
              <a:ea typeface="微软雅黑" panose="020B0503020204020204" charset="-122"/>
              <a:sym typeface="+mn-ea"/>
            </a:endParaRPr>
          </a:p>
        </p:txBody>
      </p:sp>
      <mc:AlternateContent xmlns:mc="http://schemas.openxmlformats.org/markup-compatibility/2006">
        <mc:Choice xmlns:a14="http://schemas.microsoft.com/office/drawing/2010/main" Requires="a14">
          <p:sp>
            <p:nvSpPr>
              <p:cNvPr id="11" name="Title 6"/>
              <p:cNvSpPr txBox="1"/>
              <p:nvPr>
                <p:custDataLst>
                  <p:tags r:id="rId4"/>
                </p:custDataLst>
              </p:nvPr>
            </p:nvSpPr>
            <p:spPr>
              <a:xfrm>
                <a:off x="375285" y="1572260"/>
                <a:ext cx="5720715" cy="499364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6195" lvl="2" indent="0" algn="l" fontAlgn="ctr">
                  <a:lnSpc>
                    <a:spcPct val="130000"/>
                  </a:lnSpc>
                  <a:buClr>
                    <a:schemeClr val="accent1"/>
                  </a:buClr>
                  <a:buSzPct val="90000"/>
                  <a:buFont typeface="WPS-Bullets" pitchFamily="2" charset="0"/>
                  <a:buNone/>
                </a:pPr>
                <a:r>
                  <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散度定理</a:t>
                </a:r>
                <a:endPar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endParaRPr>
              </a:p>
              <a:p>
                <a:pPr marL="36195" lvl="2" indent="0" algn="l" fontAlgn="ctr">
                  <a:lnSpc>
                    <a:spcPct val="130000"/>
                  </a:lnSpc>
                  <a:buClr>
                    <a:schemeClr val="accent1"/>
                  </a:buClr>
                  <a:buSzPct val="90000"/>
                  <a:buFont typeface="WPS-Bullets" pitchFamily="2" charset="0"/>
                  <a:buNone/>
                </a:pPr>
                <a14:m>
                  <m:oMathPara xmlns:m="http://schemas.openxmlformats.org/officeDocument/2006/math">
                    <m:oMathParaPr>
                      <m:jc m:val="centerGroup"/>
                    </m:oMathParaPr>
                    <m:oMath xmlns:m="http://schemas.openxmlformats.org/officeDocument/2006/math">
                      <m:nary>
                        <m:naryPr>
                          <m:chr m:val="∬"/>
                          <m:limLoc m:val="subSup"/>
                          <m:ctrlPr>
                            <a:rPr lang="en-US" altLang="zh-CN"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ctrlPr>
                        </m:naryPr>
                        <m:sub/>
                        <m:sup/>
                        <m:e>
                          <m:r>
                            <a:rPr lang="en-US" altLang="zh-CN"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𝐹</m:t>
                          </m:r>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m:t>
                          </m:r>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𝑑𝑆</m:t>
                          </m:r>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m:t>
                          </m:r>
                          <m:nary>
                            <m:naryPr>
                              <m:chr m:val="∭"/>
                              <m:limLoc m:val="subSup"/>
                              <m:ctrlP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ctrlPr>
                            </m:naryPr>
                            <m:sub/>
                            <m:sup/>
                            <m:e>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m:t>
                              </m:r>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m:t>
                              </m:r>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𝐹</m:t>
                              </m:r>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 </m:t>
                              </m:r>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𝑑𝑉</m:t>
                              </m:r>
                            </m:e>
                          </m:nary>
                        </m:e>
                      </m:nary>
                    </m:oMath>
                  </m:oMathPara>
                </a14:m>
                <a:endParaRPr lang="en-US" altLang="zh-CN"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endParaRPr>
              </a:p>
              <a:p>
                <a:pPr marL="36195" lvl="2" indent="0" algn="l" fontAlgn="ctr">
                  <a:lnSpc>
                    <a:spcPct val="130000"/>
                  </a:lnSpc>
                  <a:buClr>
                    <a:schemeClr val="accent1"/>
                  </a:buClr>
                  <a:buSzPct val="90000"/>
                  <a:buFont typeface="WPS-Bullets" pitchFamily="2" charset="0"/>
                  <a:buNone/>
                </a:pPr>
                <a:endPar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endParaRPr>
              </a:p>
              <a:p>
                <a:pPr marL="36195" lvl="2" indent="0" algn="l" fontAlgn="ctr">
                  <a:lnSpc>
                    <a:spcPct val="130000"/>
                  </a:lnSpc>
                  <a:buClr>
                    <a:schemeClr val="accent1"/>
                  </a:buClr>
                  <a:buSzPct val="90000"/>
                  <a:buFont typeface="WPS-Bullets" pitchFamily="2" charset="0"/>
                  <a:buNone/>
                </a:pPr>
                <a:r>
                  <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由此公式</a:t>
                </a:r>
                <a:r>
                  <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知：</a:t>
                </a:r>
                <a:endPar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endParaRPr>
              </a:p>
              <a:p>
                <a:pPr marL="36195" lvl="2" indent="0" algn="l" fontAlgn="ctr">
                  <a:lnSpc>
                    <a:spcPct val="130000"/>
                  </a:lnSpc>
                  <a:buClr>
                    <a:schemeClr val="accent1"/>
                  </a:buClr>
                  <a:buSzPct val="90000"/>
                  <a:buFont typeface="WPS-Bullets" pitchFamily="2" charset="0"/>
                  <a:buNone/>
                </a:pPr>
                <a:r>
                  <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若某一曲面的通量为</a:t>
                </a:r>
                <a:r>
                  <a:rPr lang="en-US" altLang="zh-CN"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0</a:t>
                </a:r>
                <a:r>
                  <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，那么曲面内每一点的散度都必须为</a:t>
                </a:r>
                <a:r>
                  <a:rPr lang="en-US" altLang="zh-CN"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0——</a:t>
                </a:r>
                <a:r>
                  <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每一点都不是正负</a:t>
                </a:r>
                <a:r>
                  <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源。</a:t>
                </a:r>
                <a:endPar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endParaRPr>
              </a:p>
              <a:p>
                <a:pPr marL="36195" lvl="2" indent="0" algn="l" fontAlgn="ctr">
                  <a:lnSpc>
                    <a:spcPct val="130000"/>
                  </a:lnSpc>
                  <a:buClr>
                    <a:schemeClr val="accent1"/>
                  </a:buClr>
                  <a:buSzPct val="90000"/>
                  <a:buFont typeface="WPS-Bullets" pitchFamily="2" charset="0"/>
                  <a:buNone/>
                </a:pPr>
                <a:endPar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endParaRPr>
              </a:p>
              <a:p>
                <a:pPr marL="36195" lvl="2" indent="0" algn="l" fontAlgn="ctr">
                  <a:lnSpc>
                    <a:spcPct val="130000"/>
                  </a:lnSpc>
                  <a:buClr>
                    <a:schemeClr val="accent1"/>
                  </a:buClr>
                  <a:buSzPct val="90000"/>
                  <a:buFont typeface="WPS-Bullets" pitchFamily="2" charset="0"/>
                  <a:buNone/>
                </a:pPr>
                <a:r>
                  <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当向量场中每一点的散度都为</a:t>
                </a:r>
                <a:r>
                  <a:rPr lang="en-US" altLang="zh-CN"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0</a:t>
                </a:r>
                <a:r>
                  <a:rPr lang="zh-CN" altLang="en-US"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rPr>
                  <a:t>时称此场为无源场</a:t>
                </a:r>
                <a:endParaRPr lang="en-US" altLang="zh-CN" sz="2000" spc="150" dirty="0">
                  <a:ln w="3175">
                    <a:noFill/>
                    <a:prstDash val="dash"/>
                  </a:ln>
                  <a:solidFill>
                    <a:srgbClr val="262626"/>
                  </a:solidFill>
                  <a:uFillTx/>
                  <a:latin typeface="华文中宋" panose="02010600040101010101" charset="-122"/>
                  <a:ea typeface="华文中宋" panose="02010600040101010101" charset="-122"/>
                  <a:cs typeface="微软雅黑" panose="020B0503020204020204" charset="-122"/>
                  <a:sym typeface="+mn-ea"/>
                </a:endParaRPr>
              </a:p>
            </p:txBody>
          </p:sp>
        </mc:Choice>
        <mc:Fallback>
          <p:sp>
            <p:nvSpPr>
              <p:cNvPr id="11" name="Title 6"/>
              <p:cNvSpPr txBox="1">
                <a:spLocks noRot="1" noChangeAspect="1" noMove="1" noResize="1" noEditPoints="1" noAdjustHandles="1" noChangeArrowheads="1" noChangeShapeType="1" noTextEdit="1"/>
              </p:cNvSpPr>
              <p:nvPr>
                <p:custDataLst>
                  <p:tags r:id="rId5"/>
                </p:custDataLst>
              </p:nvPr>
            </p:nvSpPr>
            <p:spPr>
              <a:xfrm>
                <a:off x="375285" y="1572260"/>
                <a:ext cx="5720715" cy="4993640"/>
              </a:xfrm>
              <a:prstGeom prst="rect">
                <a:avLst/>
              </a:prstGeom>
              <a:blipFill rotWithShape="1">
                <a:blip r:embed="rId6"/>
                <a:stretch>
                  <a:fillRect/>
                </a:stretch>
              </a:blipFill>
              <a:ln w="3175">
                <a:no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6095365" y="1569085"/>
                <a:ext cx="5785485" cy="4996815"/>
              </a:xfrm>
              <a:prstGeom prst="rect">
                <a:avLst/>
              </a:prstGeom>
              <a:noFill/>
            </p:spPr>
            <p:txBody>
              <a:bodyPr wrap="square" rtlCol="0">
                <a:noAutofit/>
              </a:bodyPr>
              <a:p>
                <a:r>
                  <a:rPr lang="zh-CN" altLang="en-US">
                    <a:latin typeface="华文中宋" panose="02010600040101010101" charset="-122"/>
                    <a:ea typeface="华文中宋" panose="02010600040101010101" charset="-122"/>
                  </a:rPr>
                  <a:t>电场高斯定理微分形式</a:t>
                </a:r>
                <a:endParaRPr lang="zh-CN" altLang="en-US">
                  <a:latin typeface="华文中宋" panose="02010600040101010101" charset="-122"/>
                  <a:ea typeface="华文中宋" panose="02010600040101010101" charset="-122"/>
                </a:endParaRPr>
              </a:p>
              <a:p>
                <a14:m>
                  <m:oMath xmlns:m="http://schemas.openxmlformats.org/officeDocument/2006/math">
                    <m:nary>
                      <m:naryPr>
                        <m:chr m:val="∮"/>
                        <m:limLoc m:val="subSup"/>
                        <m:ctrlPr>
                          <a:rPr lang="en-US" altLang="zh-CN" i="1" spc="150" dirty="0">
                            <a:latin typeface="Cambria Math" panose="02040503050406030204" charset="0"/>
                            <a:ea typeface="华文新魏" panose="02010800040101010101" charset="-122"/>
                            <a:cs typeface="Cambria Math" panose="02040503050406030204" charset="0"/>
                            <a:sym typeface="+mn-ea"/>
                          </a:rPr>
                        </m:ctrlPr>
                      </m:naryPr>
                      <m:sub>
                        <m:r>
                          <a:rPr lang="en-US" altLang="zh-CN" i="1" spc="150" dirty="0">
                            <a:latin typeface="Cambria Math" panose="02040503050406030204" charset="0"/>
                            <a:ea typeface="华文新魏" panose="02010800040101010101" charset="-122"/>
                            <a:cs typeface="Cambria Math" panose="02040503050406030204" charset="0"/>
                            <a:sym typeface="+mn-ea"/>
                          </a:rPr>
                          <m:t>𝑆</m:t>
                        </m:r>
                      </m:sub>
                      <m:sup/>
                      <m:e>
                        <m:r>
                          <a:rPr lang="en-US" altLang="zh-CN" i="1" spc="150" dirty="0">
                            <a:latin typeface="Cambria Math" panose="02040503050406030204" charset="0"/>
                            <a:ea typeface="华文新魏" panose="02010800040101010101" charset="-122"/>
                            <a:cs typeface="Cambria Math" panose="02040503050406030204" charset="0"/>
                            <a:sym typeface="+mn-ea"/>
                          </a:rPr>
                          <m:t>𝐸</m:t>
                        </m:r>
                        <m:r>
                          <a:rPr lang="en-US" altLang="zh-CN" i="1" spc="150" dirty="0">
                            <a:latin typeface="Cambria Math" panose="02040503050406030204" charset="0"/>
                            <a:ea typeface="MS Mincho" charset="0"/>
                            <a:cs typeface="Cambria Math" panose="02040503050406030204" charset="0"/>
                            <a:sym typeface="+mn-ea"/>
                          </a:rPr>
                          <m:t>∙</m:t>
                        </m:r>
                        <m:r>
                          <a:rPr lang="en-US" altLang="zh-CN" i="1" spc="150" dirty="0">
                            <a:latin typeface="Cambria Math" panose="02040503050406030204" charset="0"/>
                            <a:ea typeface="MS Mincho" charset="0"/>
                            <a:cs typeface="Cambria Math" panose="02040503050406030204" charset="0"/>
                            <a:sym typeface="+mn-ea"/>
                          </a:rPr>
                          <m:t>𝑑</m:t>
                        </m:r>
                        <m:r>
                          <a:rPr lang="en-US" altLang="zh-CN" i="1" spc="150" dirty="0">
                            <a:latin typeface="Cambria Math" panose="02040503050406030204" charset="0"/>
                            <a:ea typeface="华文新魏" panose="02010800040101010101" charset="-122"/>
                            <a:cs typeface="Cambria Math" panose="02040503050406030204" charset="0"/>
                            <a:sym typeface="+mn-ea"/>
                          </a:rPr>
                          <m:t>𝑆</m:t>
                        </m:r>
                      </m:e>
                    </m:nary>
                  </m:oMath>
                </a14:m>
                <a:r>
                  <a:rPr lang="en-US" altLang="zh-CN" spc="150" dirty="0">
                    <a:latin typeface="华文新魏" panose="02010800040101010101" charset="-122"/>
                    <a:ea typeface="华文新魏" panose="02010800040101010101" charset="-122"/>
                    <a:cs typeface="华文新魏" panose="02010800040101010101" charset="-122"/>
                    <a:sym typeface="+mn-ea"/>
                  </a:rPr>
                  <a:t>=</a:t>
                </a:r>
                <a14:m>
                  <m:oMath xmlns:m="http://schemas.openxmlformats.org/officeDocument/2006/math">
                    <m:f>
                      <m:fPr>
                        <m:ctrlPr>
                          <a:rPr lang="en-US" altLang="zh-CN" i="1" spc="150" dirty="0">
                            <a:latin typeface="Cambria Math" panose="02040503050406030204" charset="0"/>
                            <a:ea typeface="华文新魏" panose="02010800040101010101" charset="-122"/>
                            <a:cs typeface="Cambria Math" panose="02040503050406030204" charset="0"/>
                            <a:sym typeface="+mn-ea"/>
                          </a:rPr>
                        </m:ctrlPr>
                      </m:fPr>
                      <m:num>
                        <m:r>
                          <a:rPr lang="en-US" altLang="zh-CN" i="1" spc="150" dirty="0">
                            <a:latin typeface="Cambria Math" panose="02040503050406030204" charset="0"/>
                            <a:ea typeface="MS Mincho" charset="0"/>
                            <a:cs typeface="Cambria Math" panose="02040503050406030204" charset="0"/>
                            <a:sym typeface="+mn-ea"/>
                          </a:rPr>
                          <m:t>1</m:t>
                        </m:r>
                      </m:num>
                      <m:den>
                        <m:r>
                          <a:rPr lang="en-US" altLang="zh-CN" i="1" spc="150" dirty="0">
                            <a:latin typeface="Cambria Math" panose="02040503050406030204" charset="0"/>
                            <a:ea typeface="MS Mincho" charset="0"/>
                            <a:cs typeface="Cambria Math" panose="02040503050406030204" charset="0"/>
                            <a:sym typeface="+mn-ea"/>
                          </a:rPr>
                          <m:t>𝜀</m:t>
                        </m:r>
                      </m:den>
                    </m:f>
                    <m:nary>
                      <m:naryPr>
                        <m:chr m:val="∑"/>
                        <m:limLoc m:val="undOvr"/>
                        <m:supHide m:val="on"/>
                        <m:ctrlPr>
                          <a:rPr lang="en-US" altLang="zh-CN" i="1" spc="150" dirty="0">
                            <a:latin typeface="Cambria Math" panose="02040503050406030204" charset="0"/>
                            <a:ea typeface="华文新魏" panose="02010800040101010101" charset="-122"/>
                            <a:cs typeface="Cambria Math" panose="02040503050406030204" charset="0"/>
                            <a:sym typeface="+mn-ea"/>
                          </a:rPr>
                        </m:ctrlPr>
                      </m:naryPr>
                      <m:sub>
                        <m:r>
                          <a:rPr lang="en-US" altLang="zh-CN" i="1" spc="150" dirty="0">
                            <a:latin typeface="Cambria Math" panose="02040503050406030204" charset="0"/>
                            <a:ea typeface="MS Mincho" charset="0"/>
                            <a:cs typeface="Cambria Math" panose="02040503050406030204" charset="0"/>
                            <a:sym typeface="+mn-ea"/>
                          </a:rPr>
                          <m:t>(</m:t>
                        </m:r>
                        <m:r>
                          <a:rPr lang="en-US" altLang="zh-CN" i="1" spc="150" dirty="0">
                            <a:latin typeface="Cambria Math" panose="02040503050406030204" charset="0"/>
                            <a:ea typeface="华文新魏" panose="02010800040101010101" charset="-122"/>
                            <a:cs typeface="Cambria Math" panose="02040503050406030204" charset="0"/>
                            <a:sym typeface="+mn-ea"/>
                          </a:rPr>
                          <m:t>𝑆</m:t>
                        </m:r>
                        <m:r>
                          <a:rPr lang="zh-CN" altLang="en-US" i="1" spc="150" dirty="0">
                            <a:latin typeface="Cambria Math" panose="02040503050406030204" charset="0"/>
                            <a:ea typeface="华文新魏" panose="02010800040101010101" charset="-122"/>
                            <a:cs typeface="Cambria Math" panose="02040503050406030204" charset="0"/>
                            <a:sym typeface="+mn-ea"/>
                          </a:rPr>
                          <m:t>内</m:t>
                        </m:r>
                        <m:r>
                          <a:rPr lang="en-US" altLang="zh-CN" i="1" spc="150" dirty="0">
                            <a:latin typeface="Cambria Math" panose="02040503050406030204" charset="0"/>
                            <a:ea typeface="MS Mincho" charset="0"/>
                            <a:cs typeface="Cambria Math" panose="02040503050406030204" charset="0"/>
                            <a:sym typeface="+mn-ea"/>
                          </a:rPr>
                          <m:t>)</m:t>
                        </m:r>
                      </m:sub>
                      <m:sup/>
                      <m:e>
                        <m:r>
                          <a:rPr lang="en-US" altLang="zh-CN" i="1" spc="150" dirty="0">
                            <a:latin typeface="Cambria Math" panose="02040503050406030204" charset="0"/>
                            <a:ea typeface="华文新魏" panose="02010800040101010101" charset="-122"/>
                            <a:cs typeface="Cambria Math" panose="02040503050406030204" charset="0"/>
                            <a:sym typeface="+mn-ea"/>
                          </a:rPr>
                          <m:t>𝑞</m:t>
                        </m:r>
                      </m:e>
                    </m:nary>
                  </m:oMath>
                </a14:m>
                <a:endParaRPr lang="zh-CN" altLang="en-US" i="1" spc="150" dirty="0">
                  <a:latin typeface="华文中宋" panose="02010600040101010101" charset="-122"/>
                  <a:ea typeface="华文中宋" panose="02010600040101010101" charset="-122"/>
                  <a:cs typeface="Cambria Math" panose="02040503050406030204" charset="0"/>
                  <a:sym typeface="+mn-ea"/>
                </a:endParaRPr>
              </a:p>
              <a:p>
                <a:r>
                  <a:rPr lang="zh-CN" altLang="en-US">
                    <a:latin typeface="华文中宋" panose="02010600040101010101" charset="-122"/>
                    <a:ea typeface="华文中宋" panose="02010600040101010101" charset="-122"/>
                  </a:rPr>
                  <a:t>由上式</a:t>
                </a:r>
                <a:r>
                  <a:rPr lang="zh-CN" altLang="en-US">
                    <a:latin typeface="华文中宋" panose="02010600040101010101" charset="-122"/>
                    <a:ea typeface="华文中宋" panose="02010600040101010101" charset="-122"/>
                  </a:rPr>
                  <a:t>知：</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rPr>
                  <a:t>左边</a:t>
                </a:r>
                <a:r>
                  <a:rPr lang="en-US" altLang="zh-CN">
                    <a:latin typeface="华文中宋" panose="02010600040101010101" charset="-122"/>
                    <a:ea typeface="华文中宋" panose="02010600040101010101" charset="-122"/>
                  </a:rPr>
                  <a:t>=</a:t>
                </a:r>
                <a14:m>
                  <m:oMath xmlns:m="http://schemas.openxmlformats.org/officeDocument/2006/math">
                    <m:nary>
                      <m:naryPr>
                        <m:chr m:val="∭"/>
                        <m:limLoc m:val="subSup"/>
                        <m:ctrlPr>
                          <a:rPr lang="en-US" altLang="zh-CN"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ctrlPr>
                      </m:naryPr>
                      <m:sub/>
                      <m:sup/>
                      <m:e>
                        <m:r>
                          <a:rPr lang="en-US" altLang="zh-CN"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m:t>
                        </m:r>
                        <m:r>
                          <a:rPr lang="en-US" altLang="zh-CN"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m:t>
                        </m:r>
                        <m:r>
                          <a:rPr lang="en-US" altLang="zh-CN"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𝐸</m:t>
                        </m:r>
                        <m:r>
                          <a:rPr lang="en-US" altLang="zh-CN"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 </m:t>
                        </m:r>
                        <m:r>
                          <a:rPr lang="en-US" altLang="zh-CN"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𝑑𝑉</m:t>
                        </m:r>
                      </m:e>
                    </m:nary>
                  </m:oMath>
                </a14:m>
                <a:r>
                  <a:rPr lang="zh-CN" altLang="en-US"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a:t>，右边</a:t>
                </a:r>
                <a:r>
                  <a:rPr lang="en-US" altLang="zh-CN" spc="150" dirty="0">
                    <a:ln w="3175">
                      <a:noFill/>
                      <a:prstDash val="dash"/>
                    </a:ln>
                    <a:solidFill>
                      <a:srgbClr val="262626"/>
                    </a:solidFill>
                    <a:uFillTx/>
                    <a:latin typeface="华文中宋" panose="02010600040101010101" charset="-122"/>
                    <a:ea typeface="华文中宋" panose="02010600040101010101" charset="-122"/>
                    <a:cs typeface="华文中宋" panose="02010600040101010101" charset="-122"/>
                    <a:sym typeface="+mn-ea"/>
                  </a:rPr>
                  <a:t>=</a:t>
                </a:r>
                <a14:m>
                  <m:oMath xmlns:m="http://schemas.openxmlformats.org/officeDocument/2006/math">
                    <m:f>
                      <m:fPr>
                        <m:ctrlPr>
                          <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ctrlPr>
                      </m:fPr>
                      <m:num>
                        <m:r>
                          <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1</m:t>
                        </m:r>
                      </m:num>
                      <m:den>
                        <m:r>
                          <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𝜀</m:t>
                        </m:r>
                      </m:den>
                    </m:f>
                    <m:nary>
                      <m:naryPr>
                        <m:limLoc m:val="subSup"/>
                        <m:ctrlPr>
                          <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ctrlPr>
                      </m:naryPr>
                      <m:sub>
                        <m:r>
                          <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𝜏</m:t>
                        </m:r>
                      </m:sub>
                      <m:sup/>
                      <m:e>
                        <m:r>
                          <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𝜌</m:t>
                        </m:r>
                        <m:r>
                          <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 </m:t>
                        </m:r>
                      </m:e>
                    </m:nary>
                  </m:oMath>
                </a14:m>
                <a:r>
                  <a:rPr lang="en-US" altLang="zh-CN"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a:t>d</a:t>
                </a:r>
                <a14:m>
                  <m:oMath xmlns:m="http://schemas.openxmlformats.org/officeDocument/2006/math">
                    <m:r>
                      <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𝜏</m:t>
                    </m:r>
                  </m:oMath>
                </a14:m>
                <a:endPar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endParaRPr>
              </a:p>
              <a:p>
                <a:endParaRPr lang="en-US" altLang="zh-CN"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endParaRPr>
              </a:p>
              <a:p>
                <a:pPr algn="ctr"/>
                <a:r>
                  <a:rPr lang="en-US" altLang="zh-CN">
                    <a:latin typeface="华文中宋" panose="02010600040101010101" charset="-122"/>
                    <a:ea typeface="华文中宋" panose="02010600040101010101" charset="-122"/>
                    <a:cs typeface="华文中宋" panose="02010600040101010101" charset="-122"/>
                  </a:rPr>
                  <a:t>dV</a:t>
                </a:r>
                <a:r>
                  <a:rPr lang="zh-CN" altLang="en-US">
                    <a:latin typeface="华文中宋" panose="02010600040101010101" charset="-122"/>
                    <a:ea typeface="华文中宋" panose="02010600040101010101" charset="-122"/>
                    <a:cs typeface="华文中宋" panose="02010600040101010101" charset="-122"/>
                  </a:rPr>
                  <a:t>和</a:t>
                </a:r>
                <a:r>
                  <a:rPr lang="en-US" altLang="zh-CN">
                    <a:latin typeface="华文中宋" panose="02010600040101010101" charset="-122"/>
                    <a:ea typeface="华文中宋" panose="02010600040101010101" charset="-122"/>
                    <a:cs typeface="华文中宋" panose="02010600040101010101" charset="-122"/>
                  </a:rPr>
                  <a:t>d</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𝜏</m:t>
                    </m:r>
                  </m:oMath>
                </a14:m>
                <a:r>
                  <a:rPr lang="zh-CN" altLang="en-US">
                    <a:latin typeface="Cambria Math" panose="02040503050406030204" charset="0"/>
                    <a:ea typeface="华文中宋" panose="02010600040101010101" charset="-122"/>
                    <a:cs typeface="Cambria Math" panose="02040503050406030204" charset="0"/>
                  </a:rPr>
                  <a:t>都是表示非常小的体积，将两边的积分去</a:t>
                </a:r>
                <a:r>
                  <a:rPr lang="zh-CN" altLang="en-US">
                    <a:latin typeface="Cambria Math" panose="02040503050406030204" charset="0"/>
                    <a:ea typeface="华文中宋" panose="02010600040101010101" charset="-122"/>
                    <a:cs typeface="Cambria Math" panose="02040503050406030204" charset="0"/>
                  </a:rPr>
                  <a:t>掉有</a:t>
                </a:r>
                <a:r>
                  <a:rPr lang="en-US" altLang="zh-CN">
                    <a:latin typeface="Cambria Math" panose="02040503050406030204" charset="0"/>
                    <a:ea typeface="华文中宋" panose="02010600040101010101" charset="-122"/>
                    <a:cs typeface="Cambria Math" panose="02040503050406030204" charset="0"/>
                  </a:rPr>
                  <a:t>:                     </a:t>
                </a:r>
                <a:r>
                  <a:rPr lang="en-US" altLang="zh-CN" sz="2000">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m:t>
                    </m:r>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m:t>
                    </m:r>
                    <m:r>
                      <a:rPr lang="en-US" altLang="zh-CN" sz="2000" i="1" spc="150" dirty="0">
                        <a:ln w="3175">
                          <a:noFill/>
                          <a:prstDash val="dash"/>
                        </a:ln>
                        <a:solidFill>
                          <a:srgbClr val="262626"/>
                        </a:solidFill>
                        <a:uFillTx/>
                        <a:latin typeface="Cambria Math" panose="02040503050406030204" charset="0"/>
                        <a:ea typeface="MS Mincho" charset="0"/>
                        <a:cs typeface="Cambria Math" panose="02040503050406030204" charset="0"/>
                        <a:sym typeface="+mn-ea"/>
                      </a:rPr>
                      <m:t>𝐸</m:t>
                    </m:r>
                  </m:oMath>
                </a14:m>
                <a:r>
                  <a:rPr lang="en-US" altLang="zh-CN" sz="2000">
                    <a:latin typeface="华文中宋" panose="02010600040101010101" charset="-122"/>
                    <a:ea typeface="华文中宋" panose="02010600040101010101" charset="-122"/>
                    <a:cs typeface="华文中宋" panose="02010600040101010101" charset="-122"/>
                  </a:rPr>
                  <a:t>= </a:t>
                </a:r>
                <a14:m>
                  <m:oMath xmlns:m="http://schemas.openxmlformats.org/officeDocument/2006/math">
                    <m:f>
                      <m:fPr>
                        <m:ctrlPr>
                          <a:rPr lang="en-US" altLang="zh-CN"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ctrlPr>
                      </m:fPr>
                      <m:num>
                        <m:r>
                          <a:rPr lang="en-US" altLang="zh-CN"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1</m:t>
                        </m:r>
                      </m:num>
                      <m:den>
                        <m:r>
                          <a:rPr lang="en-US" altLang="zh-CN"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𝜀</m:t>
                        </m:r>
                      </m:den>
                    </m:f>
                    <m:r>
                      <a:rPr lang="en-US" altLang="zh-CN"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m:t>𝜌</m:t>
                    </m:r>
                  </m:oMath>
                </a14:m>
                <a:endParaRPr lang="en-US" altLang="zh-CN"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endParaRPr>
              </a:p>
              <a:p>
                <a:pPr algn="ctr"/>
                <a:endParaRPr lang="en-US" altLang="zh-CN"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endParaRPr>
              </a:p>
              <a:p>
                <a:pPr algn="ctr"/>
                <a:r>
                  <a:rPr lang="zh-CN" altLang="en-US" sz="2000" i="1" spc="150" dirty="0">
                    <a:ln w="3175">
                      <a:noFill/>
                      <a:prstDash val="dash"/>
                    </a:ln>
                    <a:solidFill>
                      <a:srgbClr val="262626"/>
                    </a:solidFill>
                    <a:uFillTx/>
                    <a:latin typeface="Cambria Math" panose="02040503050406030204" charset="0"/>
                    <a:ea typeface="华文中宋" panose="02010600040101010101" charset="-122"/>
                    <a:cs typeface="Cambria Math" panose="02040503050406030204" charset="0"/>
                    <a:sym typeface="+mn-ea"/>
                  </a:rPr>
                  <a:t>这就是电场中高斯定理的微分形式</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6095365" y="1569085"/>
                <a:ext cx="5785485" cy="4996815"/>
              </a:xfrm>
              <a:prstGeom prst="rect">
                <a:avLst/>
              </a:prstGeom>
              <a:blipFill rotWithShape="1">
                <a:blip r:embed="rId7"/>
                <a:stretch>
                  <a:fillRect/>
                </a:stretch>
              </a:blipFill>
            </p:spPr>
            <p:txBody>
              <a:bodyPr/>
              <a:lstStyle/>
              <a:p>
                <a:r>
                  <a:rPr lang="zh-CN" altLang="en-US">
                    <a:noFill/>
                  </a:rPr>
                  <a:t> </a:t>
                </a:r>
              </a:p>
            </p:txBody>
          </p:sp>
        </mc:Fallback>
      </mc:AlternateContent>
    </p:spTree>
    <p:custDataLst>
      <p:tags r:id="rId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1799_2*l_h_i*1_1_2"/>
  <p:tag name="KSO_WM_TEMPLATE_CATEGORY" val="diagram"/>
  <p:tag name="KSO_WM_TEMPLATE_INDEX" val="20231799"/>
  <p:tag name="KSO_WM_UNIT_LAYERLEVEL" val="1_1_1"/>
  <p:tag name="KSO_WM_TAG_VERSION" val="3.0"/>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solid&quot;:{&quot;brightness&quot;:0,&quot;colorType&quot;:1,&quot;foreColorIndex&quot;:5,&quot;transparency&quot;:0},&quot;type&quot;:1},&quot;glow&quot;:{&quot;colorType&quot;:0},&quot;line&quot;:{&quot;type&quot;:0},&quot;shadow&quot;:{&quot;brightness&quot;:-0.25,&quot;colorType&quot;:1,&quot;foreColorIndex&quot;:14,&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SHADOW_SCHEMECOLOR_INDEX" val="14"/>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1799_2*l_h_i*1_1_1"/>
  <p:tag name="KSO_WM_TEMPLATE_CATEGORY" val="diagram"/>
  <p:tag name="KSO_WM_TEMPLATE_INDEX" val="20231799"/>
  <p:tag name="KSO_WM_UNIT_LAYERLEVEL" val="1_1_1"/>
  <p:tag name="KSO_WM_TAG_VERSION" val="3.0"/>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solid&quot;:{&quot;brightness&quot;:0,&quot;colorType&quot;:2,&quot;rgb&quot;:&quot;#ffffff&quot;,&quot;transparency&quot;:0},&quot;type&quot;:1},&quot;glow&quot;:{&quot;colorType&quot;:0},&quot;line&quot;:{&quot;solidLine&quot;:{&quot;brightness&quot;:0,&quot;colorType&quot;:2,&quot;rgb&quot;:&quot;#666666&quot;,&quot;transparency&quot;:0.8999999761581421},&quot;type&quot;:1},&quot;shadow&quot;:{&quot;brightness&quot;:0.25,&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HADOW_SCHEMECOLOR_INDEX" val="13"/>
  <p:tag name="KSO_WM_UNIT_USESOURCEFORMAT_APPLY" val="0"/>
</p:tagLst>
</file>

<file path=ppt/tags/tag1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99_2*l_h_a*1_1_1"/>
  <p:tag name="KSO_WM_TEMPLATE_CATEGORY" val="diagram"/>
  <p:tag name="KSO_WM_TEMPLATE_INDEX" val="20231799"/>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项标题"/>
  <p:tag name="KSO_WM_UNIT_TEXT_FILL_FORE_SCHEMECOLOR_INDEX" val="1"/>
  <p:tag name="KSO_WM_UNIT_TEXT_FILL_TYPE" val="1"/>
  <p:tag name="KSO_WM_UNIT_USESOURCEFORMAT_APPLY" val="0"/>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1799_2*l_h_i*1_2_2"/>
  <p:tag name="KSO_WM_TEMPLATE_CATEGORY" val="diagram"/>
  <p:tag name="KSO_WM_TEMPLATE_INDEX" val="20231799"/>
  <p:tag name="KSO_WM_UNIT_LAYERLEVEL" val="1_1_1"/>
  <p:tag name="KSO_WM_TAG_VERSION" val="3.0"/>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solid&quot;:{&quot;brightness&quot;:0,&quot;colorType&quot;:1,&quot;foreColorIndex&quot;:5,&quot;transparency&quot;:0},&quot;type&quot;:1},&quot;glow&quot;:{&quot;colorType&quot;:0},&quot;line&quot;:{&quot;type&quot;:0},&quot;shadow&quot;:{&quot;brightness&quot;:-0.25,&quot;colorType&quot;:1,&quot;foreColorIndex&quot;:14,&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SHADOW_SCHEMECOLOR_INDEX" val="14"/>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1799_2*l_h_i*1_2_1"/>
  <p:tag name="KSO_WM_TEMPLATE_CATEGORY" val="diagram"/>
  <p:tag name="KSO_WM_TEMPLATE_INDEX" val="20231799"/>
  <p:tag name="KSO_WM_UNIT_LAYERLEVEL" val="1_1_1"/>
  <p:tag name="KSO_WM_TAG_VERSION" val="3.0"/>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solid&quot;:{&quot;brightness&quot;:0,&quot;colorType&quot;:2,&quot;rgb&quot;:&quot;#ffffff&quot;,&quot;transparency&quot;:0},&quot;type&quot;:1},&quot;glow&quot;:{&quot;colorType&quot;:0},&quot;line&quot;:{&quot;solidLine&quot;:{&quot;brightness&quot;:0,&quot;colorType&quot;:2,&quot;rgb&quot;:&quot;#666666&quot;,&quot;transparency&quot;:0.8999999761581421},&quot;type&quot;:1},&quot;shadow&quot;:{&quot;brightness&quot;:0.25,&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HADOW_SCHEMECOLOR_INDEX" val="13"/>
  <p:tag name="KSO_WM_UNIT_USESOURCEFORMAT_APPLY" val="0"/>
</p:tagLst>
</file>

<file path=ppt/tags/tag1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99_2*l_h_f*1_2_1"/>
  <p:tag name="KSO_WM_TEMPLATE_CATEGORY" val="diagram"/>
  <p:tag name="KSO_WM_TEMPLATE_INDEX" val="20231799"/>
  <p:tag name="KSO_WM_UNIT_LAYERLEVEL" val="1_1_1"/>
  <p:tag name="KSO_WM_TAG_VERSION" val="3.0"/>
  <p:tag name="KSO_WM_UNIT_TEXT_FILL_FORE_SCHEMECOLOR_INDEX_BRIGHTNESS" val="0.15"/>
  <p:tag name="KSO_WM_UNIT_TEXT_FILL_TYPE" val="1"/>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USESOURCEFORMAT_APPLY" val="0"/>
</p:tagLst>
</file>

<file path=ppt/tags/tag1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99_2*l_h_f*1_2_1"/>
  <p:tag name="KSO_WM_TEMPLATE_CATEGORY" val="diagram"/>
  <p:tag name="KSO_WM_TEMPLATE_INDEX" val="20231799"/>
  <p:tag name="KSO_WM_UNIT_LAYERLEVEL" val="1_1_1"/>
  <p:tag name="KSO_WM_TAG_VERSION" val="3.0"/>
  <p:tag name="KSO_WM_UNIT_TEXT_FILL_FORE_SCHEMECOLOR_INDEX_BRIGHTNESS" val="0.15"/>
  <p:tag name="KSO_WM_UNIT_TEXT_FILL_TYPE" val="1"/>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USESOURCEFORMAT_APPLY" val="0"/>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99_2*l_h_a*1_2_1"/>
  <p:tag name="KSO_WM_TEMPLATE_CATEGORY" val="diagram"/>
  <p:tag name="KSO_WM_TEMPLATE_INDEX" val="20231799"/>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项标题"/>
  <p:tag name="KSO_WM_UNIT_TEXT_FILL_FORE_SCHEMECOLOR_INDEX" val="1"/>
  <p:tag name="KSO_WM_UNIT_TEXT_FILL_TYPE" val="1"/>
  <p:tag name="KSO_WM_UNIT_USESOURCEFORMAT_APPLY" val="0"/>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31799_2*l_h_i*1_3_2"/>
  <p:tag name="KSO_WM_TEMPLATE_CATEGORY" val="diagram"/>
  <p:tag name="KSO_WM_TEMPLATE_INDEX" val="20231799"/>
  <p:tag name="KSO_WM_UNIT_LAYERLEVEL" val="1_1_1"/>
  <p:tag name="KSO_WM_TAG_VERSION" val="3.0"/>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solid&quot;:{&quot;brightness&quot;:0,&quot;colorType&quot;:1,&quot;foreColorIndex&quot;:5,&quot;transparency&quot;:0},&quot;type&quot;:1},&quot;glow&quot;:{&quot;colorType&quot;:0},&quot;line&quot;:{&quot;type&quot;:0},&quot;shadow&quot;:{&quot;brightness&quot;:-0.25,&quot;colorType&quot;:1,&quot;foreColorIndex&quot;:14,&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SHADOW_SCHEMECOLOR_INDEX" val="14"/>
  <p:tag name="KSO_WM_UNIT_TEXT_FILL_FORE_SCHEMECOLOR_INDEX" val="13"/>
  <p:tag name="KSO_WM_UNIT_TEXT_FILL_TYPE" val="1"/>
  <p:tag name="KSO_WM_UNIT_USESOURCEFORMAT_APPLY" val="0"/>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1799_2*l_h_i*1_3_1"/>
  <p:tag name="KSO_WM_TEMPLATE_CATEGORY" val="diagram"/>
  <p:tag name="KSO_WM_TEMPLATE_INDEX" val="20231799"/>
  <p:tag name="KSO_WM_UNIT_LAYERLEVEL" val="1_1_1"/>
  <p:tag name="KSO_WM_TAG_VERSION" val="3.0"/>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solid&quot;:{&quot;brightness&quot;:0,&quot;colorType&quot;:2,&quot;rgb&quot;:&quot;#ffffff&quot;,&quot;transparency&quot;:0},&quot;type&quot;:1},&quot;glow&quot;:{&quot;colorType&quot;:0},&quot;line&quot;:{&quot;solidLine&quot;:{&quot;brightness&quot;:0,&quot;colorType&quot;:2,&quot;rgb&quot;:&quot;#666666&quot;,&quot;transparency&quot;:0.8999999761581421},&quot;type&quot;:1},&quot;shadow&quot;:{&quot;brightness&quot;:0.25,&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HADOW_SCHEMECOLOR_INDEX" val="13"/>
  <p:tag name="KSO_WM_UNIT_USESOURCEFORMAT_APPLY"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99_2*l_h_f*1_3_1"/>
  <p:tag name="KSO_WM_TEMPLATE_CATEGORY" val="diagram"/>
  <p:tag name="KSO_WM_TEMPLATE_INDEX" val="20231799"/>
  <p:tag name="KSO_WM_UNIT_LAYERLEVEL" val="1_1_1"/>
  <p:tag name="KSO_WM_TAG_VERSION" val="3.0"/>
  <p:tag name="KSO_WM_UNIT_TEXT_FILL_FORE_SCHEMECOLOR_INDEX_BRIGHTNESS" val="0.15"/>
  <p:tag name="KSO_WM_UNIT_TEXT_FILL_TYPE" val="1"/>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USESOURCEFORMAT_APPLY" val="0"/>
</p:tagLst>
</file>

<file path=ppt/tags/tag11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99_2*l_h_a*1_3_1"/>
  <p:tag name="KSO_WM_TEMPLATE_CATEGORY" val="diagram"/>
  <p:tag name="KSO_WM_TEMPLATE_INDEX" val="20231799"/>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项标题"/>
  <p:tag name="KSO_WM_UNIT_TEXT_FILL_FORE_SCHEMECOLOR_INDEX" val="1"/>
  <p:tag name="KSO_WM_UNIT_TEXT_FILL_TYPE" val="1"/>
  <p:tag name="KSO_WM_UNIT_USESOURCEFORMAT_APPLY" val="0"/>
</p:tagLst>
</file>

<file path=ppt/tags/tag1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99_2*l_h_f*1_1_1"/>
  <p:tag name="KSO_WM_TEMPLATE_CATEGORY" val="diagram"/>
  <p:tag name="KSO_WM_TEMPLATE_INDEX" val="20231799"/>
  <p:tag name="KSO_WM_UNIT_LAYERLEVEL" val="1_1_1"/>
  <p:tag name="KSO_WM_TAG_VERSION" val="3.0"/>
  <p:tag name="KSO_WM_UNIT_TEXT_FILL_FORE_SCHEMECOLOR_INDEX_BRIGHTNESS" val="0.15"/>
  <p:tag name="KSO_WM_UNIT_TEXT_FILL_TYPE" val="1"/>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USESOURCEFORMAT_APPLY" val="0"/>
</p:tagLst>
</file>

<file path=ppt/tags/tag1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99_2*l_h_f*1_1_1"/>
  <p:tag name="KSO_WM_TEMPLATE_CATEGORY" val="diagram"/>
  <p:tag name="KSO_WM_TEMPLATE_INDEX" val="20231799"/>
  <p:tag name="KSO_WM_UNIT_LAYERLEVEL" val="1_1_1"/>
  <p:tag name="KSO_WM_TAG_VERSION" val="3.0"/>
  <p:tag name="KSO_WM_UNIT_TEXT_FILL_FORE_SCHEMECOLOR_INDEX_BRIGHTNESS" val="0.15"/>
  <p:tag name="KSO_WM_UNIT_TEXT_FILL_TYPE" val="1"/>
  <p:tag name="KSO_WM_DIAGRAM_GROUP_CODE" val="l1-1"/>
  <p:tag name="KSO_WM_DIAGRAM_MAX_ITEMCNT" val="6"/>
  <p:tag name="KSO_WM_DIAGRAM_MIN_ITEMCNT" val="2"/>
  <p:tag name="KSO_WM_DIAGRAM_VIRTUALLY_FRAME" val="{&quot;height&quot;:388.6499938964844,&quot;left&quot;:57.07499389648437,&quot;top&quot;:55.55000305175781,&quot;width&quot;:850.4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USESOURCEFORMAT_APPLY" val="0"/>
</p:tagLst>
</file>

<file path=ppt/tags/tag114.xml><?xml version="1.0" encoding="utf-8"?>
<p:tagLst xmlns:p="http://schemas.openxmlformats.org/presentationml/2006/main">
  <p:tag name="KSO_WM_SLIDE_ID" val="diagram20231799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3297"/>
  <p:tag name="KSO_WM_SLIDE_TYPE" val="text"/>
  <p:tag name="KSO_WM_SLIDE_SUBTYPE" val="diag"/>
  <p:tag name="KSO_WM_SLIDE_SIZE" val="850.4*374.65"/>
  <p:tag name="KSO_WM_SLIDE_POSITION" val="54.8*118.95"/>
  <p:tag name="KSO_WM_SLIDE_LAYOUT" val="a_l"/>
  <p:tag name="KSO_WM_SLIDE_LAYOUT_CNT" val="1_1"/>
  <p:tag name="KSO_WM_SPECIAL_SOURCE" val="bdnull"/>
  <p:tag name="KSO_WM_DIAGRAM_GROUP_CODE" val="l1-1"/>
  <p:tag name="KSO_WM_SLIDE_DIAGTYPE" val="l"/>
</p:tagLst>
</file>

<file path=ppt/tags/tag11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1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119.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3297"/>
  <p:tag name="KSO_WM_SLIDE_LAYOUT" val="a_f"/>
  <p:tag name="KSO_WM_SLIDE_LAYOUT_CNT" val="1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5_1*i*1"/>
  <p:tag name="KSO_WM_TEMPLATE_CATEGORY" val="custom"/>
  <p:tag name="KSO_WM_TEMPLATE_INDEX" val="20231235"/>
  <p:tag name="KSO_WM_UNIT_LAYERLEVEL" val="1"/>
  <p:tag name="KSO_WM_TAG_VERSION" val="3.0"/>
  <p:tag name="KSO_WM_BEAUTIFY_FLAG" val="#wm#"/>
</p:tagLst>
</file>

<file path=ppt/tags/tag12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122.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1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2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2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27.xml><?xml version="1.0" encoding="utf-8"?>
<p:tagLst xmlns:p="http://schemas.openxmlformats.org/presentationml/2006/main">
  <p:tag name="KSO_WM_BEAUTIFY_FLAG" val="#wm#"/>
  <p:tag name="KSO_WM_TEMPLATE_CATEGORY" val="custom"/>
  <p:tag name="KSO_WM_TEMPLATE_INDEX" val="20233297"/>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12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1331"/>
  <p:tag name="KSO_WM_UNIT_ID" val="custom20231331_1*a*1"/>
  <p:tag name="KSO_WM_UNIT_PRESET_TEXT" val="单击此处添加标题"/>
</p:tagLst>
</file>

<file path=ppt/tags/tag129.xml><?xml version="1.0" encoding="utf-8"?>
<p:tagLst xmlns:p="http://schemas.openxmlformats.org/presentationml/2006/main">
  <p:tag name="KSO_WM_UNIT_FILL_FORE_SCHEMECOLOR_INDEX_1_BRIGHTNESS" val="0.1"/>
  <p:tag name="KSO_WM_UNIT_FILL_FORE_SCHEMECOLOR_INDEX_1" val="5"/>
  <p:tag name="KSO_WM_UNIT_FILL_FORE_SCHEMECOLOR_INDEX_1_POS" val="0"/>
  <p:tag name="KSO_WM_UNIT_FILL_FORE_SCHEMECOLOR_INDEX_1_TRANS" val="0"/>
  <p:tag name="KSO_WM_UNIT_FILL_FORE_SCHEMECOLOR_INDEX_2_BRIGHTNESS" val="0.4"/>
  <p:tag name="KSO_WM_UNIT_FILL_FORE_SCHEMECOLOR_INDEX_2" val="5"/>
  <p:tag name="KSO_WM_UNIT_FILL_FORE_SCHEMECOLOR_INDEX_2_POS" val="0.46"/>
  <p:tag name="KSO_WM_UNIT_FILL_FORE_SCHEMECOLOR_INDEX_2_TRANS" val="0"/>
  <p:tag name="KSO_WM_UNIT_FILL_GRADIENT_TYPE" val="0"/>
  <p:tag name="KSO_WM_UNIT_FILL_GRADIENT_ANGLE" val="225"/>
  <p:tag name="KSO_WM_UNIT_FILL_GRADIENT_DIRECTION" val="7"/>
  <p:tag name="KSO_WM_UNIT_FILL_TYPE" val="3"/>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custom20231331_1*i*1"/>
  <p:tag name="KSO_WM_TEMPLATE_CATEGORY" val="custom"/>
  <p:tag name="KSO_WM_TEMPLATE_INDEX" val="20231331"/>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331_1*f*1"/>
  <p:tag name="KSO_WM_TEMPLATE_CATEGORY" val="custom"/>
  <p:tag name="KSO_WM_TEMPLATE_INDEX" val="20231331"/>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
</p:tagLst>
</file>

<file path=ppt/tags/tag1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331_1*f*1"/>
  <p:tag name="KSO_WM_TEMPLATE_CATEGORY" val="custom"/>
  <p:tag name="KSO_WM_TEMPLATE_INDEX" val="20231331"/>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
</p:tagLst>
</file>

<file path=ppt/tags/tag13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65*418"/>
  <p:tag name="KSO_WM_SLIDE_POSITION" val="47*47"/>
  <p:tag name="KSO_WM_SLIDE_LAYOUT" val="a_d_f_α"/>
  <p:tag name="KSO_WM_SLIDE_LAYOUT_CNT" val="1_1_1_1"/>
  <p:tag name="KSO_WM_SPECIAL_SOURCE" val="bdnull"/>
  <p:tag name="KSO_WM_TEMPLATE_INDEX" val="20233297"/>
  <p:tag name="KSO_WM_TEMPLATE_SUBCATEGORY" val="0"/>
  <p:tag name="KSO_WM_SLIDE_INDEX" val="1"/>
  <p:tag name="KSO_WM_TAG_VERSION" val="3.0"/>
  <p:tag name="KSO_WM_SLIDE_ID" val="custom20231331_1"/>
  <p:tag name="KSO_WM_SLIDE_ITEM_CNT" val="0"/>
</p:tagLst>
</file>

<file path=ppt/tags/tag1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6_1*f*1"/>
  <p:tag name="KSO_WM_TEMPLATE_CATEGORY" val="custom"/>
  <p:tag name="KSO_WM_TEMPLATE_INDEX" val="20233376"/>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13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6_1*a*1"/>
  <p:tag name="KSO_WM_TEMPLATE_CATEGORY" val="custom"/>
  <p:tag name="KSO_WM_TEMPLATE_INDEX" val="20233376"/>
  <p:tag name="KSO_WM_UNIT_LAYERLEVEL" val="1"/>
  <p:tag name="KSO_WM_TAG_VERSION" val="3.0"/>
  <p:tag name="KSO_WM_BEAUTIFY_FLAG" val="#wm#"/>
  <p:tag name="KSO_WM_UNIT_PRESET_TEXT" val="单击此处添加标题"/>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6_1*i*1"/>
  <p:tag name="KSO_WM_TEMPLATE_CATEGORY" val="custom"/>
  <p:tag name="KSO_WM_TEMPLATE_INDEX" val="20233376"/>
  <p:tag name="KSO_WM_UNIT_LAYERLEVEL" val="1"/>
  <p:tag name="KSO_WM_TAG_VERSION" val="3.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6_1*i*2"/>
  <p:tag name="KSO_WM_TEMPLATE_CATEGORY" val="custom"/>
  <p:tag name="KSO_WM_TEMPLATE_INDEX" val="20233376"/>
  <p:tag name="KSO_WM_UNIT_LAYERLEVEL" val="1"/>
  <p:tag name="KSO_WM_TAG_VERSION" val="3.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6_1*i*3"/>
  <p:tag name="KSO_WM_TEMPLATE_CATEGORY" val="custom"/>
  <p:tag name="KSO_WM_TEMPLATE_INDEX" val="20233376"/>
  <p:tag name="KSO_WM_UNIT_LAYERLEVEL" val="1"/>
  <p:tag name="KSO_WM_TAG_VERSION" val="3.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6_1*i*4"/>
  <p:tag name="KSO_WM_TEMPLATE_CATEGORY" val="custom"/>
  <p:tag name="KSO_WM_TEMPLATE_INDEX" val="20233376"/>
  <p:tag name="KSO_WM_UNIT_LAYERLEVEL" val="1"/>
  <p:tag name="KSO_WM_TAG_VERSION" val="3.0"/>
  <p:tag name="KSO_WM_BEAUTIFY_FLAG" val="#wm#"/>
</p:tagLst>
</file>

<file path=ppt/tags/tag139.xml><?xml version="1.0" encoding="utf-8"?>
<p:tagLst xmlns:p="http://schemas.openxmlformats.org/presentationml/2006/main">
  <p:tag name="KSO_WM_SLIDE_ID" val="custom202333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7"/>
  <p:tag name="KSO_WM_SLIDE_LAYOUT" val="a_f"/>
  <p:tag name="KSO_WM_SLIDE_LAYOUT_CNT" val="1_1"/>
  <p:tag name="KSO_WM_SLIDE_TYPE" val="text"/>
  <p:tag name="KSO_WM_SLIDE_SUBTYPE" val="pureTxt"/>
  <p:tag name="KSO_WM_SLIDE_SIZE" val="959*427"/>
  <p:tag name="KSO_WM_SLIDE_POSITION" val="0*4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custom20238440_1*a*1"/>
  <p:tag name="KSO_WM_TEMPLATE_CATEGORY" val="custom"/>
  <p:tag name="KSO_WM_TEMPLATE_INDEX" val="20238440"/>
  <p:tag name="KSO_WM_UNIT_LAYERLEVEL" val="1"/>
  <p:tag name="KSO_WM_TAG_VERSION" val="3.0"/>
  <p:tag name="KSO_WM_BEAUTIFY_FLAG" val="#wm#"/>
  <p:tag name="KSO_WM_UNIT_PRESET_TEXT" val="单击此处添加大标题内容"/>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0_1*i*1"/>
  <p:tag name="KSO_WM_UNIT_LAYERLEVEL" val="1"/>
  <p:tag name="KSO_WM_TAG_VERSION" val="3.0"/>
  <p:tag name="KSO_WM_BEAUTIFY_FLAG" val="#wm#"/>
  <p:tag name="KSO_WM_UNIT_TYPE" val="i"/>
  <p:tag name="KSO_WM_UNIT_INDEX" val="1"/>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custom"/>
  <p:tag name="KSO_WM_TEMPLATE_INDEX" val="20238440"/>
  <p:tag name="KSO_WM_TEMPLATE_ASSEMBLE_XID" val="637600a50c9383becde15bb6"/>
  <p:tag name="KSO_WM_TEMPLATE_ASSEMBLE_GROUPID" val="637600a50c9383becde15bb6"/>
</p:tagLst>
</file>

<file path=ppt/tags/tag142.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custom20238440_1*i*2"/>
  <p:tag name="KSO_WM_TEMPLATE_CATEGORY" val="custom"/>
  <p:tag name="KSO_WM_TEMPLATE_INDEX" val="20238440"/>
  <p:tag name="KSO_WM_UNIT_LAYERLEVEL" val="1"/>
  <p:tag name="KSO_WM_TAG_VERSION" val="3.0"/>
  <p:tag name="KSO_WM_BEAUTIFY_FLAG" val="#wm#"/>
  <p:tag name="KSO_WM_CHIP_GROUPID" val="5eda18a25860357932c55e72"/>
  <p:tag name="KSO_WM_UNIT_SM_LIMIT_TYPE" val="2"/>
  <p:tag name="KSO_WM_UNIT_DECORATE_INFO" val="{&quot;DecorateInfoH&quot;:{&quot;IsAbs&quot;:false},&quot;DecorateInfoW&quot;:{&quot;IsAbs&quot;:false},&quot;DecorateInfoX&quot;:{&quot;IsAbs&quot;:false,&quot;Pos&quot;:1},&quot;DecorateInfoY&quot;:{&quot;IsAbs&quot;:false,&quot;Pos&quot;:1},&quot;ReferentInfo&quot;:{&quot;Id&quot;:&quot;72e7dc758fee4e6db4f5488c2d49ac62&quot;,&quot;X&quot;:{&quot;Pos&quot;:1},&quot;Y&quot;:{&quot;Pos&quot;:1}},&quot;whChangeMode&quot;:0}"/>
  <p:tag name="KSO_WM_UNIT_DEC_AREA_ID" val="0a8fc41e3c7145f98573150470e3ff5e"/>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864"/>
  <p:tag name="KSO_WM_TEMPLATE_ASSEMBLE_XID" val="637600a50c9383becde15bb6"/>
  <p:tag name="KSO_WM_TEMPLATE_ASSEMBLE_GROUPID" val="637600a50c9383becde15bb6"/>
</p:tagLst>
</file>

<file path=ppt/tags/tag143.xml><?xml version="1.0" encoding="utf-8"?>
<p:tagLst xmlns:p="http://schemas.openxmlformats.org/presentationml/2006/main">
  <p:tag name="KSO_WM_UNIT_TEXT_SUBTYPE" val="a"/>
  <p:tag name="KSO_WM_UNIT_SUBTYPE" val="a"/>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0_1*f*1"/>
  <p:tag name="KSO_WM_TEMPLATE_CATEGORY" val="custom"/>
  <p:tag name="KSO_WM_TEMPLATE_INDEX" val="20238440"/>
  <p:tag name="KSO_WM_UNIT_LAYERLEVEL" val="1"/>
  <p:tag name="KSO_WM_TAG_VERSION" val="3.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72e7dc758fee4e6db4f5488c2d49ac6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b17411da71340d4ac2df0c9ec6c7fb4"/>
  <p:tag name="KSO_WM_UNIT_SUPPORT_UNIT_TYPE" val="[&quot;d&quot;,&quot;l&quot;,&quot;m&quot;,&quot;n&quot;,&quot;o&quot;,&quot;p&quot;,&quot;q&quot;,&quot;r&quot;,&quot;α&quot;,&quot;β&quot;,&quot;δ&quot;,&quot;ε&quot;,&quot;ζ&quot;,&quot;η&quot;,&quot;θ&quot;]"/>
  <p:tag name="KSO_WM_UNIT_TEXT_FILL_FORE_SCHEMECOLOR_INDEX_BRIGHTNESS" val="0.25"/>
  <p:tag name="KSO_WM_UNIT_TEXT_FILL_FORE_SCHEMECOLOR_INDEX" val="13"/>
  <p:tag name="KSO_WM_UNIT_TEXT_FILL_TYPE" val="1"/>
  <p:tag name="KSO_WM_TEMPLATE_ASSEMBLE_XID" val="637600a50c9383becde15bb6"/>
  <p:tag name="KSO_WM_TEMPLATE_ASSEMBLE_GROUPID" val="637600a50c9383becde15bb6"/>
  <p:tag name="KSO_WM_UNIT_PRESET_TEXT" val="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
</p:tagLst>
</file>

<file path=ppt/tags/tag144.xml><?xml version="1.0" encoding="utf-8"?>
<p:tagLst xmlns:p="http://schemas.openxmlformats.org/presentationml/2006/main">
  <p:tag name="KSO_WM_UNIT_TEXT_SUBTYPE" val="a"/>
  <p:tag name="KSO_WM_UNIT_SUBTYPE" val="a"/>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0_1*f*1"/>
  <p:tag name="KSO_WM_TEMPLATE_CATEGORY" val="custom"/>
  <p:tag name="KSO_WM_TEMPLATE_INDEX" val="20238440"/>
  <p:tag name="KSO_WM_UNIT_LAYERLEVEL" val="1"/>
  <p:tag name="KSO_WM_TAG_VERSION" val="3.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72e7dc758fee4e6db4f5488c2d49ac6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b17411da71340d4ac2df0c9ec6c7fb4"/>
  <p:tag name="KSO_WM_UNIT_SUPPORT_UNIT_TYPE" val="[&quot;d&quot;,&quot;l&quot;,&quot;m&quot;,&quot;n&quot;,&quot;o&quot;,&quot;p&quot;,&quot;q&quot;,&quot;r&quot;,&quot;α&quot;,&quot;β&quot;,&quot;δ&quot;,&quot;ε&quot;,&quot;ζ&quot;,&quot;η&quot;,&quot;θ&quot;]"/>
  <p:tag name="KSO_WM_UNIT_TEXT_FILL_FORE_SCHEMECOLOR_INDEX_BRIGHTNESS" val="0.25"/>
  <p:tag name="KSO_WM_UNIT_TEXT_FILL_FORE_SCHEMECOLOR_INDEX" val="13"/>
  <p:tag name="KSO_WM_UNIT_TEXT_FILL_TYPE" val="1"/>
  <p:tag name="KSO_WM_TEMPLATE_ASSEMBLE_XID" val="637600a50c9383becde15bb6"/>
  <p:tag name="KSO_WM_TEMPLATE_ASSEMBLE_GROUPID" val="637600a50c9383becde15bb6"/>
  <p:tag name="KSO_WM_UNIT_PRESET_TEXT" val="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
</p:tagLst>
</file>

<file path=ppt/tags/tag145.xml><?xml version="1.0" encoding="utf-8"?>
<p:tagLst xmlns:p="http://schemas.openxmlformats.org/presentationml/2006/main">
  <p:tag name="KSO_WM_BEAUTIFY_FLAG" val="#wm#"/>
  <p:tag name="KSO_WM_TEMPLATE_CATEGORY" val="custom"/>
  <p:tag name="KSO_WM_TEMPLATE_INDEX" val="20233297"/>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44444444799999999,&quot;topAbs&quot;:false,&quot;type&quot;:&quot;bottomTop&quot;},{&quot;bottom&quot;:0,&quot;bottomAbs&quot;:false,&quot;left&quot;:0,&quot;leftAbs&quot;:false,&quot;right&quot;:0,&quot;rightAbs&quot;:false,&quot;top&quot;:0,&quot;topAbs&quot;:false,&quot;type&quot;:&quot;general&quot;}],&quot;id&quot;:&quot;2022-11-17T17:36:38&quot;,&quot;maxSize&quot;:{&quot;size1&quot;:26.699999999999999},&quot;minSize&quot;:{&quot;size1&quot;:20},&quot;normalSize&quot;:{&quot;size1&quot;:20},&quot;subLayout&quot;:[{&quot;id&quot;:&quot;2022-11-17T17:36:38&quot;,&quot;margin&quot;:{&quot;bottom&quot;:0,&quot;left&quot;:1.6929999589920044,&quot;right&quot;:1.6929999589920044,&quot;top&quot;:1.6929999589920044},&quot;type&quot;:0},{&quot;id&quot;:&quot;2022-11-17T17:36:38&quot;,&quot;margin&quot;:{&quot;bottom&quot;:2.5399999618530273,&quot;left&quot;:2.5399999618530273,&quot;right&quot;:2.5399999618530273,&quot;top&quot;:2.1170001029968262},&quot;type&quot;:0}],&quot;type&quot;:0}"/>
  <p:tag name="KSO_WM_SLIDE_BACKGROUND" val="[&quot;bottomTop&quot;,&quot;general&quot;]"/>
  <p:tag name="KSO_WM_SLIDE_RATIO" val="1.777778"/>
  <p:tag name="KSO_WM_SLIDE_ID" val="custom20238440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960*496"/>
  <p:tag name="KSO_WM_SLIDE_POSITION" val="0*44"/>
  <p:tag name="KSO_WM_TAG_VERSION" val="3.0"/>
  <p:tag name="KSO_WM_SLIDE_LAYOUT" val="a_f"/>
  <p:tag name="KSO_WM_SLIDE_LAYOUT_CNT" val="1_1"/>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CHIP_GROUPID" val="5eda18a25860357932c55e72"/>
  <p:tag name="KSO_WM_CHIP_XID" val="5eda18ef5860357932c55e83"/>
  <p:tag name="KSO_WM_CHIP_DECFILLPROP" val="[]"/>
  <p:tag name="KSO_WM_SLIDE_BK_DARK_LIGHT" val="2"/>
  <p:tag name="KSO_WM_SLIDE_BACKGROUND_TYPE" val="bottomTop"/>
  <p:tag name="KSO_WM_SLIDE_SUPPORT_FEATURE_TYPE" val="0"/>
  <p:tag name="KSO_WM_TEMPLATE_ASSEMBLE_XID" val="637600a50c9383becde15bb6"/>
  <p:tag name="KSO_WM_TEMPLATE_ASSEMBLE_GROUPID" val="637600a50c9383becde15bb6"/>
  <p:tag name="KSO_WM_UNIT_SHOW_EDIT_AREA_INDICATION"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58_1*i*1"/>
  <p:tag name="KSO_WM_TEMPLATE_CATEGORY" val="custom"/>
  <p:tag name="KSO_WM_TEMPLATE_INDEX" val="20234958"/>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58_1*i*2"/>
  <p:tag name="KSO_WM_TEMPLATE_CATEGORY" val="custom"/>
  <p:tag name="KSO_WM_TEMPLATE_INDEX" val="20234958"/>
  <p:tag name="KSO_WM_UNIT_LAYERLEVEL" val="1"/>
  <p:tag name="KSO_WM_TAG_VERSION" val="3.0"/>
  <p:tag name="KSO_WM_BEAUTIFY_FLAG" val="#wm#"/>
</p:tagLst>
</file>

<file path=ppt/tags/tag14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958_1*a*1"/>
  <p:tag name="KSO_WM_TEMPLATE_CATEGORY" val="custom"/>
  <p:tag name="KSO_WM_TEMPLATE_INDEX" val="20234958"/>
  <p:tag name="KSO_WM_UNIT_LAYERLEVEL" val="1"/>
  <p:tag name="KSO_WM_TAG_VERSION" val="3.0"/>
  <p:tag name="KSO_WM_BEAUTIFY_FLAG" val="#wm#"/>
  <p:tag name="KSO_WM_UNIT_VALUE" val="26"/>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58_1*i*3"/>
  <p:tag name="KSO_WM_TEMPLATE_CATEGORY" val="custom"/>
  <p:tag name="KSO_WM_TEMPLATE_INDEX" val="20234958"/>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0.xml><?xml version="1.0" encoding="utf-8"?>
<p:tagLst xmlns:p="http://schemas.openxmlformats.org/presentationml/2006/main">
  <p:tag name="KSO_WM_UNIT_SUBTYPE" val="a"/>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根据需要可酌情增减文字，以便观者准确地理解您传达的思想。单击此处添加文本具体内容，简明扼要地阐述您的观点。根据需要可酌情增减文字，简明扼要地阐述您的观点。根据需要可酌情增减文字,单击此处添加文本具体内容，简明扼要地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58_1*f*1"/>
  <p:tag name="KSO_WM_TEMPLATE_CATEGORY" val="custom"/>
  <p:tag name="KSO_WM_TEMPLATE_INDEX" val="20234958"/>
  <p:tag name="KSO_WM_UNIT_LAYERLEVEL" val="1"/>
  <p:tag name="KSO_WM_TAG_VERSION" val="3.0"/>
  <p:tag name="KSO_WM_BEAUTIFY_FLAG" val="#wm#"/>
  <p:tag name="KSO_WM_UNIT_VALUE" val="276"/>
</p:tagLst>
</file>

<file path=ppt/tags/tag151.xml><?xml version="1.0" encoding="utf-8"?>
<p:tagLst xmlns:p="http://schemas.openxmlformats.org/presentationml/2006/main">
  <p:tag name="KSO_WM_UNIT_SUBTYPE" val="a"/>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根据需要可酌情增减文字，以便观者准确地理解您传达的思想。单击此处添加文本具体内容，简明扼要地阐述您的观点。根据需要可酌情增减文字，简明扼要地阐述您的观点。根据需要可酌情增减文字,单击此处添加文本具体内容，简明扼要地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58_1*f*1"/>
  <p:tag name="KSO_WM_TEMPLATE_CATEGORY" val="custom"/>
  <p:tag name="KSO_WM_TEMPLATE_INDEX" val="20234958"/>
  <p:tag name="KSO_WM_UNIT_LAYERLEVEL" val="1"/>
  <p:tag name="KSO_WM_TAG_VERSION" val="3.0"/>
  <p:tag name="KSO_WM_BEAUTIFY_FLAG" val="#wm#"/>
  <p:tag name="KSO_WM_UNIT_VALUE" val="276"/>
</p:tagLst>
</file>

<file path=ppt/tags/tag152.xml><?xml version="1.0" encoding="utf-8"?>
<p:tagLst xmlns:p="http://schemas.openxmlformats.org/presentationml/2006/main">
  <p:tag name="KSO_WM_SLIDE_ID" val="custom20234958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0*492"/>
  <p:tag name="KSO_WM_SLIDE_POSITION" val="0*47"/>
  <p:tag name="KSO_WM_TAG_VERSION" val="3.0"/>
  <p:tag name="KSO_WM_BEAUTIFY_FLAG" val="#wm#"/>
  <p:tag name="KSO_WM_TEMPLATE_CATEGORY" val="custom"/>
  <p:tag name="KSO_WM_TEMPLATE_INDEX" val="20233297"/>
  <p:tag name="KSO_WM_SLIDE_LAYOUT" val="a_f_α"/>
  <p:tag name="KSO_WM_SLIDE_LAYOUT_CNT" val="1_1_1"/>
</p:tagLst>
</file>

<file path=ppt/tags/tag15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PRESET_TEXT" val="单击此处添加标题"/>
</p:tagLst>
</file>

<file path=ppt/tags/tag1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158.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3297"/>
  <p:tag name="KSO_WM_SLIDE_LAYOUT" val="a_f"/>
  <p:tag name="KSO_WM_SLIDE_LAYOUT_CNT" val="1_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5_1*i*1"/>
  <p:tag name="KSO_WM_TEMPLATE_CATEGORY" val="custom"/>
  <p:tag name="KSO_WM_TEMPLATE_INDEX" val="20231235"/>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6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161.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1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166.xml><?xml version="1.0" encoding="utf-8"?>
<p:tagLst xmlns:p="http://schemas.openxmlformats.org/presentationml/2006/main">
  <p:tag name="KSO_WM_BEAUTIFY_FLAG" val="#wm#"/>
  <p:tag name="KSO_WM_TEMPLATE_CATEGORY" val="custom"/>
  <p:tag name="KSO_WM_TEMPLATE_INDEX" val="20233297"/>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16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6_1*f*1"/>
  <p:tag name="KSO_WM_TEMPLATE_CATEGORY" val="custom"/>
  <p:tag name="KSO_WM_TEMPLATE_INDEX" val="20233376"/>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16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6_1*a*1"/>
  <p:tag name="KSO_WM_TEMPLATE_CATEGORY" val="custom"/>
  <p:tag name="KSO_WM_TEMPLATE_INDEX" val="20233376"/>
  <p:tag name="KSO_WM_UNIT_LAYERLEVEL" val="1"/>
  <p:tag name="KSO_WM_TAG_VERSION" val="3.0"/>
  <p:tag name="KSO_WM_BEAUTIFY_FLAG" val="#wm#"/>
  <p:tag name="KSO_WM_UNIT_PRESET_TEXT" val="单击此处添加标题"/>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6_1*i*1"/>
  <p:tag name="KSO_WM_TEMPLATE_CATEGORY" val="custom"/>
  <p:tag name="KSO_WM_TEMPLATE_INDEX" val="20233376"/>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6_1*i*2"/>
  <p:tag name="KSO_WM_TEMPLATE_CATEGORY" val="custom"/>
  <p:tag name="KSO_WM_TEMPLATE_INDEX" val="20233376"/>
  <p:tag name="KSO_WM_UNIT_LAYERLEVEL" val="1"/>
  <p:tag name="KSO_WM_TAG_VERSION" val="3.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6_1*i*3"/>
  <p:tag name="KSO_WM_TEMPLATE_CATEGORY" val="custom"/>
  <p:tag name="KSO_WM_TEMPLATE_INDEX" val="20233376"/>
  <p:tag name="KSO_WM_UNIT_LAYERLEVEL" val="1"/>
  <p:tag name="KSO_WM_TAG_VERSION" val="3.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6_1*i*4"/>
  <p:tag name="KSO_WM_TEMPLATE_CATEGORY" val="custom"/>
  <p:tag name="KSO_WM_TEMPLATE_INDEX" val="20233376"/>
  <p:tag name="KSO_WM_UNIT_LAYERLEVEL" val="1"/>
  <p:tag name="KSO_WM_TAG_VERSION" val="3.0"/>
  <p:tag name="KSO_WM_BEAUTIFY_FLAG" val="#wm#"/>
</p:tagLst>
</file>

<file path=ppt/tags/tag173.xml><?xml version="1.0" encoding="utf-8"?>
<p:tagLst xmlns:p="http://schemas.openxmlformats.org/presentationml/2006/main">
  <p:tag name="KSO_WM_SLIDE_ID" val="custom202333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7"/>
  <p:tag name="KSO_WM_SLIDE_LAYOUT" val="a_f"/>
  <p:tag name="KSO_WM_SLIDE_LAYOUT_CNT" val="1_1"/>
  <p:tag name="KSO_WM_SLIDE_TYPE" val="text"/>
  <p:tag name="KSO_WM_SLIDE_SUBTYPE" val="pureTxt"/>
  <p:tag name="KSO_WM_SLIDE_SIZE" val="959*427"/>
  <p:tag name="KSO_WM_SLIDE_POSITION" val="0*42"/>
</p:tagLst>
</file>

<file path=ppt/tags/tag174.xml><?xml version="1.0" encoding="utf-8"?>
<p:tagLst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custom20238440_1*a*1"/>
  <p:tag name="KSO_WM_TEMPLATE_CATEGORY" val="custom"/>
  <p:tag name="KSO_WM_TEMPLATE_INDEX" val="20238440"/>
  <p:tag name="KSO_WM_UNIT_LAYERLEVEL" val="1"/>
  <p:tag name="KSO_WM_TAG_VERSION" val="3.0"/>
  <p:tag name="KSO_WM_BEAUTIFY_FLAG" val="#wm#"/>
  <p:tag name="KSO_WM_UNIT_PRESET_TEXT" val="单击此处添加大标题内容"/>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0_1*i*1"/>
  <p:tag name="KSO_WM_UNIT_LAYERLEVEL" val="1"/>
  <p:tag name="KSO_WM_TAG_VERSION" val="3.0"/>
  <p:tag name="KSO_WM_BEAUTIFY_FLAG" val="#wm#"/>
  <p:tag name="KSO_WM_UNIT_TYPE" val="i"/>
  <p:tag name="KSO_WM_UNIT_INDEX" val="1"/>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custom"/>
  <p:tag name="KSO_WM_TEMPLATE_INDEX" val="20238440"/>
  <p:tag name="KSO_WM_TEMPLATE_ASSEMBLE_XID" val="637600a50c9383becde15bb6"/>
  <p:tag name="KSO_WM_TEMPLATE_ASSEMBLE_GROUPID" val="637600a50c9383becde15bb6"/>
</p:tagLst>
</file>

<file path=ppt/tags/tag176.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custom20238440_1*i*2"/>
  <p:tag name="KSO_WM_TEMPLATE_CATEGORY" val="custom"/>
  <p:tag name="KSO_WM_TEMPLATE_INDEX" val="20238440"/>
  <p:tag name="KSO_WM_UNIT_LAYERLEVEL" val="1"/>
  <p:tag name="KSO_WM_TAG_VERSION" val="3.0"/>
  <p:tag name="KSO_WM_BEAUTIFY_FLAG" val="#wm#"/>
  <p:tag name="KSO_WM_CHIP_GROUPID" val="5eda18a25860357932c55e72"/>
  <p:tag name="KSO_WM_UNIT_SM_LIMIT_TYPE" val="2"/>
  <p:tag name="KSO_WM_UNIT_DECORATE_INFO" val="{&quot;DecorateInfoH&quot;:{&quot;IsAbs&quot;:false},&quot;DecorateInfoW&quot;:{&quot;IsAbs&quot;:false},&quot;DecorateInfoX&quot;:{&quot;IsAbs&quot;:false,&quot;Pos&quot;:1},&quot;DecorateInfoY&quot;:{&quot;IsAbs&quot;:false,&quot;Pos&quot;:1},&quot;ReferentInfo&quot;:{&quot;Id&quot;:&quot;72e7dc758fee4e6db4f5488c2d49ac62&quot;,&quot;X&quot;:{&quot;Pos&quot;:1},&quot;Y&quot;:{&quot;Pos&quot;:1}},&quot;whChangeMode&quot;:0}"/>
  <p:tag name="KSO_WM_UNIT_DEC_AREA_ID" val="0a8fc41e3c7145f98573150470e3ff5e"/>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864"/>
  <p:tag name="KSO_WM_TEMPLATE_ASSEMBLE_XID" val="637600a50c9383becde15bb6"/>
  <p:tag name="KSO_WM_TEMPLATE_ASSEMBLE_GROUPID" val="637600a50c9383becde15bb6"/>
</p:tagLst>
</file>

<file path=ppt/tags/tag177.xml><?xml version="1.0" encoding="utf-8"?>
<p:tagLst xmlns:p="http://schemas.openxmlformats.org/presentationml/2006/main">
  <p:tag name="KSO_WM_UNIT_TEXT_SUBTYPE" val="a"/>
  <p:tag name="KSO_WM_UNIT_SUBTYPE" val="a"/>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0_1*f*1"/>
  <p:tag name="KSO_WM_TEMPLATE_CATEGORY" val="custom"/>
  <p:tag name="KSO_WM_TEMPLATE_INDEX" val="20238440"/>
  <p:tag name="KSO_WM_UNIT_LAYERLEVEL" val="1"/>
  <p:tag name="KSO_WM_TAG_VERSION" val="3.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72e7dc758fee4e6db4f5488c2d49ac6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b17411da71340d4ac2df0c9ec6c7fb4"/>
  <p:tag name="KSO_WM_UNIT_SUPPORT_UNIT_TYPE" val="[&quot;d&quot;,&quot;l&quot;,&quot;m&quot;,&quot;n&quot;,&quot;o&quot;,&quot;p&quot;,&quot;q&quot;,&quot;r&quot;,&quot;α&quot;,&quot;β&quot;,&quot;δ&quot;,&quot;ε&quot;,&quot;ζ&quot;,&quot;η&quot;,&quot;θ&quot;]"/>
  <p:tag name="KSO_WM_UNIT_TEXT_FILL_FORE_SCHEMECOLOR_INDEX_BRIGHTNESS" val="0.25"/>
  <p:tag name="KSO_WM_UNIT_TEXT_FILL_FORE_SCHEMECOLOR_INDEX" val="13"/>
  <p:tag name="KSO_WM_UNIT_TEXT_FILL_TYPE" val="1"/>
  <p:tag name="KSO_WM_TEMPLATE_ASSEMBLE_XID" val="637600a50c9383becde15bb6"/>
  <p:tag name="KSO_WM_TEMPLATE_ASSEMBLE_GROUPID" val="637600a50c9383becde15bb6"/>
  <p:tag name="KSO_WM_UNIT_PRESET_TEXT" val="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
</p:tagLst>
</file>

<file path=ppt/tags/tag178.xml><?xml version="1.0" encoding="utf-8"?>
<p:tagLst xmlns:p="http://schemas.openxmlformats.org/presentationml/2006/main">
  <p:tag name="KSO_WM_UNIT_TEXT_SUBTYPE" val="a"/>
  <p:tag name="KSO_WM_UNIT_SUBTYPE" val="a"/>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0_1*f*1"/>
  <p:tag name="KSO_WM_TEMPLATE_CATEGORY" val="custom"/>
  <p:tag name="KSO_WM_TEMPLATE_INDEX" val="20238440"/>
  <p:tag name="KSO_WM_UNIT_LAYERLEVEL" val="1"/>
  <p:tag name="KSO_WM_TAG_VERSION" val="3.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72e7dc758fee4e6db4f5488c2d49ac6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b17411da71340d4ac2df0c9ec6c7fb4"/>
  <p:tag name="KSO_WM_UNIT_SUPPORT_UNIT_TYPE" val="[&quot;d&quot;,&quot;l&quot;,&quot;m&quot;,&quot;n&quot;,&quot;o&quot;,&quot;p&quot;,&quot;q&quot;,&quot;r&quot;,&quot;α&quot;,&quot;β&quot;,&quot;δ&quot;,&quot;ε&quot;,&quot;ζ&quot;,&quot;η&quot;,&quot;θ&quot;]"/>
  <p:tag name="KSO_WM_UNIT_TEXT_FILL_FORE_SCHEMECOLOR_INDEX_BRIGHTNESS" val="0.25"/>
  <p:tag name="KSO_WM_UNIT_TEXT_FILL_FORE_SCHEMECOLOR_INDEX" val="13"/>
  <p:tag name="KSO_WM_UNIT_TEXT_FILL_TYPE" val="1"/>
  <p:tag name="KSO_WM_TEMPLATE_ASSEMBLE_XID" val="637600a50c9383becde15bb6"/>
  <p:tag name="KSO_WM_TEMPLATE_ASSEMBLE_GROUPID" val="637600a50c9383becde15bb6"/>
  <p:tag name="KSO_WM_UNIT_PRESET_TEXT" val="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根据需要您可以酌情增减文字，以便观者可以准确的理解您所传达的完整信息。为了最终演示发布的良好效果，请您尽量提炼思想的精髓。点击此处添加正文，文字是您思想的提炼，请言简意赅的阐述您的观点。"/>
</p:tagLst>
</file>

<file path=ppt/tags/tag179.xml><?xml version="1.0" encoding="utf-8"?>
<p:tagLst xmlns:p="http://schemas.openxmlformats.org/presentationml/2006/main">
  <p:tag name="KSO_WM_BEAUTIFY_FLAG" val="#wm#"/>
  <p:tag name="KSO_WM_TEMPLATE_CATEGORY" val="custom"/>
  <p:tag name="KSO_WM_TEMPLATE_INDEX" val="20233297"/>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LAYOUT_INFO" val="{&quot;backgroundInfo&quot;:[{&quot;bottom&quot;:0,&quot;bottomAbs&quot;:false,&quot;left&quot;:0,&quot;leftAbs&quot;:false,&quot;right&quot;:0,&quot;rightAbs&quot;:false,&quot;top&quot;:0.44444444799999999,&quot;topAbs&quot;:false,&quot;type&quot;:&quot;bottomTop&quot;},{&quot;bottom&quot;:0,&quot;bottomAbs&quot;:false,&quot;left&quot;:0,&quot;leftAbs&quot;:false,&quot;right&quot;:0,&quot;rightAbs&quot;:false,&quot;top&quot;:0,&quot;topAbs&quot;:false,&quot;type&quot;:&quot;general&quot;}],&quot;id&quot;:&quot;2022-11-17T17:36:38&quot;,&quot;maxSize&quot;:{&quot;size1&quot;:26.699999999999999},&quot;minSize&quot;:{&quot;size1&quot;:20},&quot;normalSize&quot;:{&quot;size1&quot;:20},&quot;subLayout&quot;:[{&quot;id&quot;:&quot;2022-11-17T17:36:38&quot;,&quot;margin&quot;:{&quot;bottom&quot;:0,&quot;left&quot;:1.6929999589920044,&quot;right&quot;:1.6929999589920044,&quot;top&quot;:1.6929999589920044},&quot;type&quot;:0},{&quot;id&quot;:&quot;2022-11-17T17:36:38&quot;,&quot;margin&quot;:{&quot;bottom&quot;:2.5399999618530273,&quot;left&quot;:2.5399999618530273,&quot;right&quot;:2.5399999618530273,&quot;top&quot;:2.1170001029968262},&quot;type&quot;:0}],&quot;type&quot;:0}"/>
  <p:tag name="KSO_WM_SLIDE_BACKGROUND" val="[&quot;bottomTop&quot;,&quot;general&quot;]"/>
  <p:tag name="KSO_WM_SLIDE_RATIO" val="1.777778"/>
  <p:tag name="KSO_WM_SLIDE_ID" val="custom20238440_1"/>
  <p:tag name="KSO_WM_TEMPLATE_SUBCATEGORY" val="0"/>
  <p:tag name="KSO_WM_TEMPLATE_MASTER_TYPE" val="0"/>
  <p:tag name="KSO_WM_TEMPLATE_COLOR_TYPE" val="0"/>
  <p:tag name="KSO_WM_SLIDE_TYPE" val="text"/>
  <p:tag name="KSO_WM_SLIDE_SUBTYPE" val="pureTxt"/>
  <p:tag name="KSO_WM_SLIDE_ITEM_CNT" val="0"/>
  <p:tag name="KSO_WM_SLIDE_INDEX" val="1"/>
  <p:tag name="KSO_WM_SLIDE_SIZE" val="960*496"/>
  <p:tag name="KSO_WM_SLIDE_POSITION" val="0*44"/>
  <p:tag name="KSO_WM_TAG_VERSION" val="3.0"/>
  <p:tag name="KSO_WM_SLIDE_LAYOUT" val="a_f"/>
  <p:tag name="KSO_WM_SLIDE_LAYOUT_CNT" val="1_1"/>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quot;text_align&quot;:&quot;ct&quot;,&quot;text_direction&quot;:&quot;horizontal&quot;,&quot;support_big_font&quot;:false,&quot;picture_toward&quot;:0,&quot;picture_dockside&quot;:[],&quot;fill_id&quot;:&quot;fbc1d1c81b9c4bca8f09873cfc4ac6db&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862a40b1085942b3ac37b2627f08a9a8&quot;,&quot;fill_align&quot;:&quot;cm&quot;,&quot;chip_types&quot;:[&quot;diagram&quot;,&quot;pictext&quot;,&quot;text&quot;,&quot;picture&quot;,&quot;chart&quot;,&quot;table&quot;,&quot;video&quot;]}]]"/>
  <p:tag name="KSO_WM_CHIP_GROUPID" val="5eda18a25860357932c55e72"/>
  <p:tag name="KSO_WM_CHIP_XID" val="5eda18ef5860357932c55e83"/>
  <p:tag name="KSO_WM_CHIP_DECFILLPROP" val="[]"/>
  <p:tag name="KSO_WM_SLIDE_BK_DARK_LIGHT" val="2"/>
  <p:tag name="KSO_WM_SLIDE_BACKGROUND_TYPE" val="bottomTop"/>
  <p:tag name="KSO_WM_SLIDE_SUPPORT_FEATURE_TYPE" val="0"/>
  <p:tag name="KSO_WM_TEMPLATE_ASSEMBLE_XID" val="637600a50c9383becde15bb6"/>
  <p:tag name="KSO_WM_TEMPLATE_ASSEMBLE_GROUPID" val="637600a50c9383becde15bb6"/>
  <p:tag name="KSO_WM_UNIT_SHOW_EDIT_AREA_INDICATION"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18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6_1*f*1"/>
  <p:tag name="KSO_WM_TEMPLATE_CATEGORY" val="custom"/>
  <p:tag name="KSO_WM_TEMPLATE_INDEX" val="20233376"/>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18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6_1*a*1"/>
  <p:tag name="KSO_WM_TEMPLATE_CATEGORY" val="custom"/>
  <p:tag name="KSO_WM_TEMPLATE_INDEX" val="20233376"/>
  <p:tag name="KSO_WM_UNIT_LAYERLEVEL" val="1"/>
  <p:tag name="KSO_WM_TAG_VERSION" val="3.0"/>
  <p:tag name="KSO_WM_BEAUTIFY_FLAG" val="#wm#"/>
  <p:tag name="KSO_WM_UNIT_PRESET_TEXT" val="单击此处添加标题"/>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6_1*i*1"/>
  <p:tag name="KSO_WM_TEMPLATE_CATEGORY" val="custom"/>
  <p:tag name="KSO_WM_TEMPLATE_INDEX" val="20233376"/>
  <p:tag name="KSO_WM_UNIT_LAYERLEVEL" val="1"/>
  <p:tag name="KSO_WM_TAG_VERSION" val="3.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6_1*i*2"/>
  <p:tag name="KSO_WM_TEMPLATE_CATEGORY" val="custom"/>
  <p:tag name="KSO_WM_TEMPLATE_INDEX" val="20233376"/>
  <p:tag name="KSO_WM_UNIT_LAYERLEVEL" val="1"/>
  <p:tag name="KSO_WM_TAG_VERSION" val="3.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6_1*i*3"/>
  <p:tag name="KSO_WM_TEMPLATE_CATEGORY" val="custom"/>
  <p:tag name="KSO_WM_TEMPLATE_INDEX" val="20233376"/>
  <p:tag name="KSO_WM_UNIT_LAYERLEVEL" val="1"/>
  <p:tag name="KSO_WM_TAG_VERSION" val="3.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6_1*i*4"/>
  <p:tag name="KSO_WM_TEMPLATE_CATEGORY" val="custom"/>
  <p:tag name="KSO_WM_TEMPLATE_INDEX" val="20233376"/>
  <p:tag name="KSO_WM_UNIT_LAYERLEVEL" val="1"/>
  <p:tag name="KSO_WM_TAG_VERSION" val="3.0"/>
  <p:tag name="KSO_WM_BEAUTIFY_FLAG" val="#wm#"/>
</p:tagLst>
</file>

<file path=ppt/tags/tag186.xml><?xml version="1.0" encoding="utf-8"?>
<p:tagLst xmlns:p="http://schemas.openxmlformats.org/presentationml/2006/main">
  <p:tag name="KSO_WM_SLIDE_ID" val="custom202333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7"/>
  <p:tag name="KSO_WM_SLIDE_LAYOUT" val="a_f"/>
  <p:tag name="KSO_WM_SLIDE_LAYOUT_CNT" val="1_1"/>
  <p:tag name="KSO_WM_SLIDE_TYPE" val="text"/>
  <p:tag name="KSO_WM_SLIDE_SUBTYPE" val="pureTxt"/>
  <p:tag name="KSO_WM_SLIDE_SIZE" val="959*427"/>
  <p:tag name="KSO_WM_SLIDE_POSITION" val="0*42"/>
</p:tagLst>
</file>

<file path=ppt/tags/tag18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6_1*f*1"/>
  <p:tag name="KSO_WM_TEMPLATE_CATEGORY" val="custom"/>
  <p:tag name="KSO_WM_TEMPLATE_INDEX" val="20233376"/>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18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6_1*a*1"/>
  <p:tag name="KSO_WM_TEMPLATE_CATEGORY" val="custom"/>
  <p:tag name="KSO_WM_TEMPLATE_INDEX" val="20233376"/>
  <p:tag name="KSO_WM_UNIT_LAYERLEVEL" val="1"/>
  <p:tag name="KSO_WM_TAG_VERSION" val="3.0"/>
  <p:tag name="KSO_WM_BEAUTIFY_FLAG" val="#wm#"/>
  <p:tag name="KSO_WM_UNIT_PRESET_TEXT" val="单击此处添加标题"/>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6_1*i*1"/>
  <p:tag name="KSO_WM_TEMPLATE_CATEGORY" val="custom"/>
  <p:tag name="KSO_WM_TEMPLATE_INDEX" val="20233376"/>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6_1*i*2"/>
  <p:tag name="KSO_WM_TEMPLATE_CATEGORY" val="custom"/>
  <p:tag name="KSO_WM_TEMPLATE_INDEX" val="20233376"/>
  <p:tag name="KSO_WM_UNIT_LAYERLEVEL" val="1"/>
  <p:tag name="KSO_WM_TAG_VERSION" val="3.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6_1*i*3"/>
  <p:tag name="KSO_WM_TEMPLATE_CATEGORY" val="custom"/>
  <p:tag name="KSO_WM_TEMPLATE_INDEX" val="20233376"/>
  <p:tag name="KSO_WM_UNIT_LAYERLEVEL" val="1"/>
  <p:tag name="KSO_WM_TAG_VERSION" val="3.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6_1*i*4"/>
  <p:tag name="KSO_WM_TEMPLATE_CATEGORY" val="custom"/>
  <p:tag name="KSO_WM_TEMPLATE_INDEX" val="20233376"/>
  <p:tag name="KSO_WM_UNIT_LAYERLEVEL" val="1"/>
  <p:tag name="KSO_WM_TAG_VERSION" val="3.0"/>
  <p:tag name="KSO_WM_BEAUTIFY_FLAG" val="#wm#"/>
</p:tagLst>
</file>

<file path=ppt/tags/tag193.xml><?xml version="1.0" encoding="utf-8"?>
<p:tagLst xmlns:p="http://schemas.openxmlformats.org/presentationml/2006/main">
  <p:tag name="KSO_WM_SLIDE_ID" val="custom202333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7"/>
  <p:tag name="KSO_WM_SLIDE_LAYOUT" val="a_f"/>
  <p:tag name="KSO_WM_SLIDE_LAYOUT_CNT" val="1_1"/>
  <p:tag name="KSO_WM_SLIDE_TYPE" val="text"/>
  <p:tag name="KSO_WM_SLIDE_SUBTYPE" val="pureTxt"/>
  <p:tag name="KSO_WM_SLIDE_SIZE" val="959*427"/>
  <p:tag name="KSO_WM_SLIDE_POSITION" val="0*42"/>
</p:tagLst>
</file>

<file path=ppt/tags/tag19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6_1*f*1"/>
  <p:tag name="KSO_WM_TEMPLATE_CATEGORY" val="custom"/>
  <p:tag name="KSO_WM_TEMPLATE_INDEX" val="20233376"/>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19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6_1*f*1"/>
  <p:tag name="KSO_WM_TEMPLATE_CATEGORY" val="custom"/>
  <p:tag name="KSO_WM_TEMPLATE_INDEX" val="20233376"/>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19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6_1*a*1"/>
  <p:tag name="KSO_WM_TEMPLATE_CATEGORY" val="custom"/>
  <p:tag name="KSO_WM_TEMPLATE_INDEX" val="20233376"/>
  <p:tag name="KSO_WM_UNIT_LAYERLEVEL" val="1"/>
  <p:tag name="KSO_WM_TAG_VERSION" val="3.0"/>
  <p:tag name="KSO_WM_BEAUTIFY_FLAG" val="#wm#"/>
  <p:tag name="KSO_WM_UNIT_PRESET_TEXT" val="单击此处添加标题"/>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6_1*i*1"/>
  <p:tag name="KSO_WM_TEMPLATE_CATEGORY" val="custom"/>
  <p:tag name="KSO_WM_TEMPLATE_INDEX" val="20233376"/>
  <p:tag name="KSO_WM_UNIT_LAYERLEVEL" val="1"/>
  <p:tag name="KSO_WM_TAG_VERSION" val="3.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6_1*i*2"/>
  <p:tag name="KSO_WM_TEMPLATE_CATEGORY" val="custom"/>
  <p:tag name="KSO_WM_TEMPLATE_INDEX" val="20233376"/>
  <p:tag name="KSO_WM_UNIT_LAYERLEVEL" val="1"/>
  <p:tag name="KSO_WM_TAG_VERSION" val="3.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6_1*i*3"/>
  <p:tag name="KSO_WM_TEMPLATE_CATEGORY" val="custom"/>
  <p:tag name="KSO_WM_TEMPLATE_INDEX" val="20233376"/>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6_1*i*4"/>
  <p:tag name="KSO_WM_TEMPLATE_CATEGORY" val="custom"/>
  <p:tag name="KSO_WM_TEMPLATE_INDEX" val="20233376"/>
  <p:tag name="KSO_WM_UNIT_LAYERLEVEL" val="1"/>
  <p:tag name="KSO_WM_TAG_VERSION" val="3.0"/>
  <p:tag name="KSO_WM_BEAUTIFY_FLAG" val="#wm#"/>
</p:tagLst>
</file>

<file path=ppt/tags/tag201.xml><?xml version="1.0" encoding="utf-8"?>
<p:tagLst xmlns:p="http://schemas.openxmlformats.org/presentationml/2006/main">
  <p:tag name="KSO_WM_SLIDE_ID" val="custom20233376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7"/>
  <p:tag name="KSO_WM_SLIDE_LAYOUT" val="a_f"/>
  <p:tag name="KSO_WM_SLIDE_LAYOUT_CNT" val="1_1"/>
  <p:tag name="KSO_WM_SLIDE_TYPE" val="text"/>
  <p:tag name="KSO_WM_SLIDE_SUBTYPE" val="pureTxt"/>
  <p:tag name="KSO_WM_SLIDE_SIZE" val="959*427"/>
  <p:tag name="KSO_WM_SLIDE_POSITION" val="0*4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7_9*a*1"/>
  <p:tag name="KSO_WM_TEMPLATE_CATEGORY" val="custom"/>
  <p:tag name="KSO_WM_TEMPLATE_INDEX" val="20233297"/>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7_9*f*4"/>
  <p:tag name="KSO_WM_TEMPLATE_CATEGORY" val="custom"/>
  <p:tag name="KSO_WM_TEMPLATE_INDEX" val="20233297"/>
  <p:tag name="KSO_WM_UNIT_LAYERLEVEL" val="1"/>
  <p:tag name="KSO_WM_TAG_VERSION" val="3.0"/>
  <p:tag name="KSO_WM_BEAUTIFY_FLAG" val="#wm#"/>
  <p:tag name="KSO_WM_UNIT_SUBTYPE" val="b"/>
  <p:tag name="KSO_WM_UNIT_NOCLEAR" val="0"/>
  <p:tag name="KSO_WM_UNIT_VALUE" val="8"/>
  <p:tag name="KSO_WM_UNIT_TYPE" val="f"/>
  <p:tag name="KSO_WM_UNIT_INDEX" val="4"/>
</p:tagLst>
</file>

<file path=ppt/tags/tag204.xml><?xml version="1.0" encoding="utf-8"?>
<p:tagLst xmlns:p="http://schemas.openxmlformats.org/presentationml/2006/main">
  <p:tag name="KSO_WM_SLIDE_ID" val="custom20233297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297"/>
  <p:tag name="KSO_WM_SLIDE_TYPE" val="endPage"/>
  <p:tag name="KSO_WM_SLIDE_SUBTYPE" val="pureTxt"/>
  <p:tag name="KSO_WM_SLIDE_LAYOUT" val="a_f"/>
  <p:tag name="KSO_WM_SLIDE_LAYOUT_CNT" val="1_1"/>
</p:tagLst>
</file>

<file path=ppt/tags/tag205.xml><?xml version="1.0" encoding="utf-8"?>
<p:tagLst xmlns:p="http://schemas.openxmlformats.org/presentationml/2006/main">
  <p:tag name="commondata" val="eyJoZGlkIjoiMzQxNTJjYWEzZWZhMzk1MzMzNTZmZDM4NjAzZGZlMDYifQ=="/>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7"/>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297"/>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7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7"/>
  <p:tag name="KSO_WM_TEMPLATE_THUMBS_INDEX" val="1、9"/>
</p:tagLst>
</file>

<file path=ppt/tags/tag7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79.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297_1*a*1"/>
  <p:tag name="KSO_WM_TEMPLATE_CATEGORY" val="custom"/>
  <p:tag name="KSO_WM_TEMPLATE_INDEX" val="20233297"/>
  <p:tag name="KSO_WM_UNIT_LAYERLEVEL" val="1"/>
  <p:tag name="KSO_WM_TAG_VERSION" val="3.0"/>
  <p:tag name="KSO_WM_BEAUTIFY_FLAG" val="#wm#"/>
  <p:tag name="KSO_WM_UNIT_TEXT_TYPE" val="1"/>
  <p:tag name="KSO_WM_UNIT_PRESET_TEXT" val="蓝色简约风&#10;毕业论文答辩模板"/>
</p:tagLst>
</file>

<file path=ppt/tags/tag81.xml><?xml version="1.0" encoding="utf-8"?>
<p:tagLst xmlns:p="http://schemas.openxmlformats.org/presentationml/2006/main">
  <p:tag name="KSO_WM_SLIDE_ID" val="custom20233297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7"/>
  <p:tag name="KSO_WM_SLIDE_LAYOUT" val="a_f"/>
  <p:tag name="KSO_WM_SLIDE_LAYOUT_CNT" val="1_1"/>
  <p:tag name="KSO_WM_SLIDE_TYPE" val="title"/>
  <p:tag name="KSO_WM_SLIDE_SUBTYPE" val="pureTxt"/>
  <p:tag name="KSO_WM_TEMPLATE_THUMBS_INDEX" val="1、9"/>
  <p:tag name="KSO_WM_SLIDE_THEME_ID" val="3321178"/>
  <p:tag name="KSO_WM_SLIDE_THEME_NAME" val="简约风图形毕业论文答辩"/>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3297_4*l_h_i*1_1_1"/>
  <p:tag name="KSO_WM_TEMPLATE_CATEGORY" val="custom"/>
  <p:tag name="KSO_WM_TEMPLATE_INDEX" val="20233297"/>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542.8475093368817,&quot;left&quot;:359.27982848640505,&quot;top&quot;:2.2024906631183514,&quot;width&quot;:558.69018554687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custom20233297_4*l_h_f*1_1_1"/>
  <p:tag name="KSO_WM_TEMPLATE_CATEGORY" val="custom"/>
  <p:tag name="KSO_WM_TEMPLATE_INDEX" val="20233297"/>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542.8475093368817,&quot;left&quot;:359.27982848640505,&quot;top&quot;:2.2024906631183514,&quot;width&quot;:558.69018554687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SUBTYPE" val="a"/>
  <p:tag name="KSO_WM_UNIT_PRESET_TEXT" val="添加目录项标题"/>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297_4*l_h_i*1_4_1"/>
  <p:tag name="KSO_WM_TEMPLATE_CATEGORY" val="custom"/>
  <p:tag name="KSO_WM_TEMPLATE_INDEX" val="20233297"/>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542.8475093368817,&quot;left&quot;:359.27982848640505,&quot;top&quot;:2.2024906631183514,&quot;width&quot;:558.69018554687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custom20233297_4*l_h_f*1_4_1"/>
  <p:tag name="KSO_WM_TEMPLATE_CATEGORY" val="custom"/>
  <p:tag name="KSO_WM_TEMPLATE_INDEX" val="20233297"/>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542.8475093368817,&quot;left&quot;:359.27982848640505,&quot;top&quot;:2.2024906631183514,&quot;width&quot;:558.69018554687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SUBTYPE" val="a"/>
  <p:tag name="KSO_WM_UNIT_PRESET_TEXT" val="添加目录项标题"/>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297_4*l_h_i*1_2_1"/>
  <p:tag name="KSO_WM_TEMPLATE_CATEGORY" val="custom"/>
  <p:tag name="KSO_WM_TEMPLATE_INDEX" val="20233297"/>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542.8475093368817,&quot;left&quot;:359.27982848640505,&quot;top&quot;:2.2024906631183514,&quot;width&quot;:558.69018554687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custom20233297_4*l_h_f*1_2_1"/>
  <p:tag name="KSO_WM_TEMPLATE_CATEGORY" val="custom"/>
  <p:tag name="KSO_WM_TEMPLATE_INDEX" val="20233297"/>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542.8475093368817,&quot;left&quot;:359.27982848640505,&quot;top&quot;:2.2024906631183514,&quot;width&quot;:558.69018554687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SUBTYPE" val="a"/>
  <p:tag name="KSO_WM_UNIT_PRESET_TEXT" val="添加目录项标题"/>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3297_4*l_h_i*1_3_1"/>
  <p:tag name="KSO_WM_TEMPLATE_CATEGORY" val="custom"/>
  <p:tag name="KSO_WM_TEMPLATE_INDEX" val="20233297"/>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542.8475093368817,&quot;left&quot;:359.27982848640505,&quot;top&quot;:2.2024906631183514,&quot;width&quot;:558.69018554687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custom20233297_4*l_h_f*1_3_1"/>
  <p:tag name="KSO_WM_TEMPLATE_CATEGORY" val="custom"/>
  <p:tag name="KSO_WM_TEMPLATE_INDEX" val="20233297"/>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542.8475093368817,&quot;left&quot;:359.27982848640505,&quot;top&quot;:2.2024906631183514,&quot;width&quot;:558.69018554687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SUBTYPE" val="a"/>
  <p:tag name="KSO_WM_UNIT_PRESET_TEXT" val="添加目录项标题"/>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7_4*a*1"/>
  <p:tag name="KSO_WM_TEMPLATE_CATEGORY" val="custom"/>
  <p:tag name="KSO_WM_TEMPLATE_INDEX" val="20233297"/>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_INDEX" val="0"/>
  <p:tag name="KSO_WM_UNIT_PRESET_TEXT_LEN" val="0"/>
</p:tagLst>
</file>

<file path=ppt/tags/tag91.xml><?xml version="1.0" encoding="utf-8"?>
<p:tagLst xmlns:p="http://schemas.openxmlformats.org/presentationml/2006/main">
  <p:tag name="KSO_WM_SLIDE_ID" val="custom20233297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3297"/>
  <p:tag name="KSO_WM_SLIDE_LAYOUT" val="a_l"/>
  <p:tag name="KSO_WM_SLIDE_LAYOUT_CNT" val="1_1"/>
  <p:tag name="KSO_WM_SLIDE_TYPE" val="contents"/>
  <p:tag name="KSO_WM_SLIDE_SUBTYPE" val="diag"/>
  <p:tag name="KSO_WM_DIAGRAM_GROUP_CODE" val="l1-1"/>
  <p:tag name="KSO_WM_SLIDE_DIAGTYPE" val="l"/>
  <p:tag name="KSO_WM_SLIDE_THEME_ID" val="3321178"/>
  <p:tag name="KSO_WM_SLIDE_THEME_NAME" val="简约风图形毕业论文答辩"/>
</p:tagLst>
</file>

<file path=ppt/tags/tag9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PRESET_TEXT" val="单击此处添加标题"/>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4_1*i*3"/>
  <p:tag name="KSO_WM_TEMPLATE_CATEGORY" val="custom"/>
  <p:tag name="KSO_WM_TEMPLATE_INDEX" val="20233374"/>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4_1*i*4"/>
  <p:tag name="KSO_WM_TEMPLATE_CATEGORY" val="custom"/>
  <p:tag name="KSO_WM_TEMPLATE_INDEX" val="20233374"/>
  <p:tag name="KSO_WM_UNIT_LAYERLEVEL" val="1"/>
  <p:tag name="KSO_WM_TAG_VERSION" val="3.0"/>
  <p:tag name="KSO_WM_BEAUTIFY_FLAG" val="#wm#"/>
</p:tagLst>
</file>

<file path=ppt/tags/tag9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4_1*f*1"/>
  <p:tag name="KSO_WM_TEMPLATE_CATEGORY" val="custom"/>
  <p:tag name="KSO_WM_TEMPLATE_INDEX" val="20233374"/>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10;"/>
</p:tagLst>
</file>

<file path=ppt/tags/tag98.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3297"/>
  <p:tag name="KSO_WM_SLIDE_LAYOUT" val="a_f"/>
  <p:tag name="KSO_WM_SLIDE_LAYOUT_CNT" val="1_1"/>
  <p:tag name="KSO_WM_SLIDE_TYPE" val="text"/>
  <p:tag name="KSO_WM_SLIDE_SUBTYPE" val="pureTxt"/>
  <p:tag name="KSO_WM_SLIDE_SIZE" val="886*445"/>
  <p:tag name="KSO_WM_SLIDE_POSITION" val="37*28"/>
  <p:tag name="KSO_WM_TEMPLATE_MASTER_TYPE" val="0"/>
  <p:tag name="KSO_WM_TEMPLATE_COLOR_TYPE" val="0"/>
</p:tagLst>
</file>

<file path=ppt/tags/tag9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799_2*a*1"/>
  <p:tag name="KSO_WM_TEMPLATE_CATEGORY" val="diagram"/>
  <p:tag name="KSO_WM_TEMPLATE_INDEX" val="20231799"/>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heme/theme1.xml><?xml version="1.0" encoding="utf-8"?>
<a:theme xmlns:a="http://schemas.openxmlformats.org/drawingml/2006/main" name="图形职场办公简约风">
  <a:themeElements>
    <a:clrScheme name="蓝">
      <a:dk1>
        <a:srgbClr val="000000"/>
      </a:dk1>
      <a:lt1>
        <a:srgbClr val="FFFFFF"/>
      </a:lt1>
      <a:dk2>
        <a:srgbClr val="001548"/>
      </a:dk2>
      <a:lt2>
        <a:srgbClr val="F8FAFE"/>
      </a:lt2>
      <a:accent1>
        <a:srgbClr val="88ACF1"/>
      </a:accent1>
      <a:accent2>
        <a:srgbClr val="6F6CE6"/>
      </a:accent2>
      <a:accent3>
        <a:srgbClr val="6CC6E6"/>
      </a:accent3>
      <a:accent4>
        <a:srgbClr val="6CE6D0"/>
      </a:accent4>
      <a:accent5>
        <a:srgbClr val="187CB1"/>
      </a:accent5>
      <a:accent6>
        <a:srgbClr val="3B56F1"/>
      </a:accent6>
      <a:hlink>
        <a:srgbClr val="658BD5"/>
      </a:hlink>
      <a:folHlink>
        <a:srgbClr val="A16AA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3537</Words>
  <Application>WPS 演示</Application>
  <PresentationFormat>宽屏</PresentationFormat>
  <Paragraphs>252</Paragraphs>
  <Slides>18</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36" baseType="lpstr">
      <vt:lpstr>Arial</vt:lpstr>
      <vt:lpstr>宋体</vt:lpstr>
      <vt:lpstr>Wingdings</vt:lpstr>
      <vt:lpstr>华文行楷</vt:lpstr>
      <vt:lpstr>华文新魏</vt:lpstr>
      <vt:lpstr>微软雅黑</vt:lpstr>
      <vt:lpstr>华文中宋</vt:lpstr>
      <vt:lpstr>Cambria Math</vt:lpstr>
      <vt:lpstr>MS Mincho</vt:lpstr>
      <vt:lpstr>Segoe Print</vt:lpstr>
      <vt:lpstr>Segoe UI</vt:lpstr>
      <vt:lpstr>WPS-Bullets</vt:lpstr>
      <vt:lpstr>MiSans Normal</vt:lpstr>
      <vt:lpstr>Arial Unicode MS</vt:lpstr>
      <vt:lpstr>黑体</vt:lpstr>
      <vt:lpstr>Calibri</vt:lpstr>
      <vt:lpstr>图形职场办公简约风</vt:lpstr>
      <vt:lpstr>Equation.KSEE3</vt:lpstr>
      <vt:lpstr>场论初初步与实例分析</vt:lpstr>
      <vt:lpstr>目录</vt:lpstr>
      <vt:lpstr>01场的基本概念</vt:lpstr>
      <vt:lpstr>场--物理实例</vt:lpstr>
      <vt:lpstr>02向量场的 通量与散度 </vt:lpstr>
      <vt:lpstr>对于封闭曲面，我们规定单位法向量指向外侧，即外侧为正侧</vt:lpstr>
      <vt:lpstr>电场高斯定理再理解</vt:lpstr>
      <vt:lpstr>向量场的散度定义</vt:lpstr>
      <vt:lpstr>散度定理与电场高斯定理微分形式</vt:lpstr>
      <vt:lpstr>磁场中的高斯定理</vt:lpstr>
      <vt:lpstr>03向量场的 环量与旋度 </vt:lpstr>
      <vt:lpstr>环量的具体意义</vt:lpstr>
      <vt:lpstr>向量场的旋度定义</vt:lpstr>
      <vt:lpstr>单击此处添加大标题内容</vt:lpstr>
      <vt:lpstr>磁场中的安培环路定理</vt:lpstr>
      <vt:lpstr>二、当闭合环路L不包含电流</vt:lpstr>
      <vt:lpstr>单击此处添加标题</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贺毅</dc:creator>
  <cp:lastModifiedBy>一空如莺鹤</cp:lastModifiedBy>
  <cp:revision>13</cp:revision>
  <dcterms:created xsi:type="dcterms:W3CDTF">2023-08-09T12:44:00Z</dcterms:created>
  <dcterms:modified xsi:type="dcterms:W3CDTF">2024-11-05T15:39:55Z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2052-12.1.0.18608</vt:lpwstr>
  </property>
</Properties>
</file>